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30279975" cy="42808525"/>
  <p:notesSz cx="6858000" cy="9144000"/>
  <p:defaultTextStyle>
    <a:defPPr>
      <a:defRPr lang="en-US"/>
    </a:defPPr>
    <a:lvl1pPr marL="0" algn="l" defTabSz="4176188" rtl="0" eaLnBrk="1" latinLnBrk="0" hangingPunct="1">
      <a:defRPr sz="8400" kern="1200">
        <a:solidFill>
          <a:schemeClr val="tx1"/>
        </a:solidFill>
        <a:latin typeface="+mn-lt"/>
        <a:ea typeface="+mn-ea"/>
        <a:cs typeface="+mn-cs"/>
      </a:defRPr>
    </a:lvl1pPr>
    <a:lvl2pPr marL="2088094" algn="l" defTabSz="4176188" rtl="0" eaLnBrk="1" latinLnBrk="0" hangingPunct="1">
      <a:defRPr sz="8400" kern="1200">
        <a:solidFill>
          <a:schemeClr val="tx1"/>
        </a:solidFill>
        <a:latin typeface="+mn-lt"/>
        <a:ea typeface="+mn-ea"/>
        <a:cs typeface="+mn-cs"/>
      </a:defRPr>
    </a:lvl2pPr>
    <a:lvl3pPr marL="4176188" algn="l" defTabSz="4176188" rtl="0" eaLnBrk="1" latinLnBrk="0" hangingPunct="1">
      <a:defRPr sz="8400" kern="1200">
        <a:solidFill>
          <a:schemeClr val="tx1"/>
        </a:solidFill>
        <a:latin typeface="+mn-lt"/>
        <a:ea typeface="+mn-ea"/>
        <a:cs typeface="+mn-cs"/>
      </a:defRPr>
    </a:lvl3pPr>
    <a:lvl4pPr marL="6264281" algn="l" defTabSz="4176188" rtl="0" eaLnBrk="1" latinLnBrk="0" hangingPunct="1">
      <a:defRPr sz="8400" kern="1200">
        <a:solidFill>
          <a:schemeClr val="tx1"/>
        </a:solidFill>
        <a:latin typeface="+mn-lt"/>
        <a:ea typeface="+mn-ea"/>
        <a:cs typeface="+mn-cs"/>
      </a:defRPr>
    </a:lvl4pPr>
    <a:lvl5pPr marL="8352375" algn="l" defTabSz="4176188" rtl="0" eaLnBrk="1" latinLnBrk="0" hangingPunct="1">
      <a:defRPr sz="8400" kern="1200">
        <a:solidFill>
          <a:schemeClr val="tx1"/>
        </a:solidFill>
        <a:latin typeface="+mn-lt"/>
        <a:ea typeface="+mn-ea"/>
        <a:cs typeface="+mn-cs"/>
      </a:defRPr>
    </a:lvl5pPr>
    <a:lvl6pPr marL="10440469" algn="l" defTabSz="4176188" rtl="0" eaLnBrk="1" latinLnBrk="0" hangingPunct="1">
      <a:defRPr sz="8400" kern="1200">
        <a:solidFill>
          <a:schemeClr val="tx1"/>
        </a:solidFill>
        <a:latin typeface="+mn-lt"/>
        <a:ea typeface="+mn-ea"/>
        <a:cs typeface="+mn-cs"/>
      </a:defRPr>
    </a:lvl6pPr>
    <a:lvl7pPr marL="12528563" algn="l" defTabSz="4176188" rtl="0" eaLnBrk="1" latinLnBrk="0" hangingPunct="1">
      <a:defRPr sz="8400" kern="1200">
        <a:solidFill>
          <a:schemeClr val="tx1"/>
        </a:solidFill>
        <a:latin typeface="+mn-lt"/>
        <a:ea typeface="+mn-ea"/>
        <a:cs typeface="+mn-cs"/>
      </a:defRPr>
    </a:lvl7pPr>
    <a:lvl8pPr marL="14616657" algn="l" defTabSz="4176188" rtl="0" eaLnBrk="1" latinLnBrk="0" hangingPunct="1">
      <a:defRPr sz="8400" kern="1200">
        <a:solidFill>
          <a:schemeClr val="tx1"/>
        </a:solidFill>
        <a:latin typeface="+mn-lt"/>
        <a:ea typeface="+mn-ea"/>
        <a:cs typeface="+mn-cs"/>
      </a:defRPr>
    </a:lvl8pPr>
    <a:lvl9pPr marL="16704750" algn="l" defTabSz="4176188"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1392" y="-78"/>
      </p:cViewPr>
      <p:guideLst>
        <p:guide orient="horz" pos="13483"/>
        <p:guide pos="953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8"/>
          <p:cNvGrpSpPr/>
          <p:nvPr/>
        </p:nvGrpSpPr>
        <p:grpSpPr>
          <a:xfrm>
            <a:off x="1356291" y="-29728"/>
            <a:ext cx="12455004" cy="42838256"/>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7272958" y="8614567"/>
            <a:ext cx="21295878" cy="16330653"/>
          </a:xfrm>
        </p:spPr>
        <p:txBody>
          <a:bodyPr anchor="b">
            <a:normAutofit/>
          </a:bodyPr>
          <a:lstStyle>
            <a:lvl1pPr algn="r">
              <a:defRPr sz="23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214364" y="24945217"/>
            <a:ext cx="17354471" cy="8667409"/>
          </a:xfrm>
        </p:spPr>
        <p:txBody>
          <a:bodyPr anchor="t">
            <a:normAutofit/>
          </a:bodyPr>
          <a:lstStyle>
            <a:lvl1pPr marL="0" indent="0" algn="r">
              <a:buNone/>
              <a:defRPr sz="8100">
                <a:solidFill>
                  <a:schemeClr val="tx1"/>
                </a:solidFill>
              </a:defRPr>
            </a:lvl1pPr>
            <a:lvl2pPr marL="1754094" indent="0" algn="ctr">
              <a:buNone/>
              <a:defRPr>
                <a:solidFill>
                  <a:schemeClr val="tx1">
                    <a:tint val="75000"/>
                  </a:schemeClr>
                </a:solidFill>
              </a:defRPr>
            </a:lvl2pPr>
            <a:lvl3pPr marL="3508187" indent="0" algn="ctr">
              <a:buNone/>
              <a:defRPr>
                <a:solidFill>
                  <a:schemeClr val="tx1">
                    <a:tint val="75000"/>
                  </a:schemeClr>
                </a:solidFill>
              </a:defRPr>
            </a:lvl3pPr>
            <a:lvl4pPr marL="5262281" indent="0" algn="ctr">
              <a:buNone/>
              <a:defRPr>
                <a:solidFill>
                  <a:schemeClr val="tx1">
                    <a:tint val="75000"/>
                  </a:schemeClr>
                </a:solidFill>
              </a:defRPr>
            </a:lvl4pPr>
            <a:lvl5pPr marL="7016374" indent="0" algn="ctr">
              <a:buNone/>
              <a:defRPr>
                <a:solidFill>
                  <a:schemeClr val="tx1">
                    <a:tint val="75000"/>
                  </a:schemeClr>
                </a:solidFill>
              </a:defRPr>
            </a:lvl5pPr>
            <a:lvl6pPr marL="8770468" indent="0" algn="ctr">
              <a:buNone/>
              <a:defRPr>
                <a:solidFill>
                  <a:schemeClr val="tx1">
                    <a:tint val="75000"/>
                  </a:schemeClr>
                </a:solidFill>
              </a:defRPr>
            </a:lvl6pPr>
            <a:lvl7pPr marL="10524561" indent="0" algn="ctr">
              <a:buNone/>
              <a:defRPr>
                <a:solidFill>
                  <a:schemeClr val="tx1">
                    <a:tint val="75000"/>
                  </a:schemeClr>
                </a:solidFill>
              </a:defRPr>
            </a:lvl7pPr>
            <a:lvl8pPr marL="12278655" indent="0" algn="ctr">
              <a:buNone/>
              <a:defRPr>
                <a:solidFill>
                  <a:schemeClr val="tx1">
                    <a:tint val="75000"/>
                  </a:schemeClr>
                </a:solidFill>
              </a:defRPr>
            </a:lvl8pPr>
            <a:lvl9pPr marL="1403274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5" name="Footer Placeholder 4"/>
          <p:cNvSpPr>
            <a:spLocks noGrp="1"/>
          </p:cNvSpPr>
          <p:nvPr>
            <p:ph type="ftr" sz="quarter" idx="11"/>
          </p:nvPr>
        </p:nvSpPr>
        <p:spPr>
          <a:xfrm>
            <a:off x="13243545" y="36724168"/>
            <a:ext cx="10739169" cy="2279158"/>
          </a:xfrm>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7" y="29543157"/>
            <a:ext cx="24882408" cy="3537652"/>
          </a:xfrm>
        </p:spPr>
        <p:txBody>
          <a:bodyPr anchor="b">
            <a:normAutofit/>
          </a:bodyPr>
          <a:lstStyle>
            <a:lvl1pPr algn="ctr">
              <a:defRPr sz="9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25885" y="5818364"/>
            <a:ext cx="20429903" cy="1975619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6427" y="33080809"/>
            <a:ext cx="24882408" cy="3081814"/>
          </a:xfrm>
        </p:spPr>
        <p:txBody>
          <a:bodyPr>
            <a:normAutofit/>
          </a:bodyPr>
          <a:lstStyle>
            <a:lvl1pPr marL="0" indent="0" algn="ctr">
              <a:buNone/>
              <a:defRPr sz="54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4280853"/>
            <a:ext cx="24882408" cy="19026011"/>
          </a:xfrm>
        </p:spPr>
        <p:txBody>
          <a:bodyPr anchor="ctr">
            <a:normAutofit/>
          </a:bodyPr>
          <a:lstStyle>
            <a:lvl1pPr algn="ct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9" y="27112066"/>
            <a:ext cx="24882413"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052050" y="21404256"/>
            <a:ext cx="21192046" cy="2378251"/>
          </a:xfrm>
        </p:spPr>
        <p:txBody>
          <a:bodyPr anchor="ctr">
            <a:normAutofit/>
          </a:bodyPr>
          <a:lstStyle>
            <a:lvl1pPr marL="0" indent="0">
              <a:buFontTx/>
              <a:buNone/>
              <a:defRPr sz="6900"/>
            </a:lvl1pPr>
            <a:lvl2pPr marL="1754094" indent="0">
              <a:buFontTx/>
              <a:buNone/>
              <a:defRPr/>
            </a:lvl2pPr>
            <a:lvl3pPr marL="3508187" indent="0">
              <a:buFontTx/>
              <a:buNone/>
              <a:defRPr/>
            </a:lvl3pPr>
            <a:lvl4pPr marL="5262281" indent="0">
              <a:buFontTx/>
              <a:buNone/>
              <a:defRPr/>
            </a:lvl4pPr>
            <a:lvl5pPr marL="701637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686427" y="27112066"/>
            <a:ext cx="24882408"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686432" y="20652591"/>
            <a:ext cx="24882403" cy="9168440"/>
          </a:xfrm>
        </p:spPr>
        <p:txBody>
          <a:bodyPr anchor="b">
            <a:normAutofit/>
          </a:bodyPr>
          <a:lstStyle>
            <a:lvl1pPr algn="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8" y="29821032"/>
            <a:ext cx="24882406"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686430" y="24258164"/>
            <a:ext cx="24882406" cy="5549253"/>
          </a:xfrm>
        </p:spPr>
        <p:txBody>
          <a:bodyPr vert="horz" lIns="350819" tIns="175409" rIns="350819" bIns="175409" rtlCol="0" anchor="b">
            <a:normAutofit/>
          </a:bodyPr>
          <a:lstStyle>
            <a:lvl1pPr algn="r">
              <a:buNone/>
              <a:defRPr lang="en-US" sz="92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8" y="29807417"/>
            <a:ext cx="24882406" cy="6342004"/>
          </a:xfrm>
        </p:spPr>
        <p:txBody>
          <a:bodyPr anchor="t">
            <a:normAutofit/>
          </a:bodyPr>
          <a:lstStyle>
            <a:lvl1pPr marL="0" indent="0" algn="r">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686430" y="4280856"/>
            <a:ext cx="24882411" cy="17024316"/>
          </a:xfrm>
        </p:spPr>
        <p:txBody>
          <a:bodyPr vert="horz" lIns="350819" tIns="175409" rIns="350819" bIns="175409"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3686429" y="21879913"/>
            <a:ext cx="24882413" cy="5232153"/>
          </a:xfrm>
        </p:spPr>
        <p:txBody>
          <a:bodyPr vert="horz" lIns="350819" tIns="175409" rIns="350819" bIns="175409" rtlCol="0" anchor="b">
            <a:normAutofit/>
          </a:bodyPr>
          <a:lstStyle>
            <a:lvl1pPr>
              <a:buNone/>
              <a:defRPr lang="en-US" sz="107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7" y="27112066"/>
            <a:ext cx="24882413" cy="9037355"/>
          </a:xfrm>
        </p:spPr>
        <p:txBody>
          <a:bodyPr anchor="t">
            <a:normAutofit/>
          </a:bodyPr>
          <a:lstStyle>
            <a:lvl1pPr marL="0" indent="0" algn="l">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71963" y="4280852"/>
            <a:ext cx="4396877" cy="318685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86428" y="4280852"/>
            <a:ext cx="19917781" cy="3186856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27199962" y="36623395"/>
            <a:ext cx="1368875" cy="2279158"/>
          </a:xfrm>
        </p:spPr>
        <p:txBody>
          <a:bodyPr/>
          <a:lstStyle/>
          <a:p>
            <a:fld id="{E4667B97-1F7C-4B4C-8651-B72750242849}"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8498" y="16647753"/>
            <a:ext cx="22180347" cy="13173278"/>
          </a:xfrm>
        </p:spPr>
        <p:txBody>
          <a:bodyPr anchor="b"/>
          <a:lstStyle>
            <a:lvl1pPr algn="r">
              <a:defRPr sz="1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388494" y="29821032"/>
            <a:ext cx="22180350"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427" y="4280856"/>
            <a:ext cx="24882413" cy="10939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86429" y="16647756"/>
            <a:ext cx="12157328" cy="19501668"/>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411506" y="16647760"/>
            <a:ext cx="12157330" cy="19501661"/>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1373" y="16594908"/>
            <a:ext cx="11442383"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368642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088336" y="16647760"/>
            <a:ext cx="11480504"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1641150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9988656"/>
            <a:ext cx="8814575" cy="8561705"/>
          </a:xfrm>
        </p:spPr>
        <p:txBody>
          <a:bodyPr anchor="b">
            <a:normAutofit/>
          </a:bodyPr>
          <a:lstStyle>
            <a:lvl1pPr algn="ctr">
              <a:defRPr sz="9200" b="0"/>
            </a:lvl1pPr>
          </a:lstStyle>
          <a:p>
            <a:r>
              <a:rPr lang="en-US" smtClean="0"/>
              <a:t>Click to edit Master title style</a:t>
            </a:r>
            <a:endParaRPr lang="en-US" dirty="0"/>
          </a:p>
        </p:txBody>
      </p:sp>
      <p:sp>
        <p:nvSpPr>
          <p:cNvPr id="3" name="Content Placeholder 2"/>
          <p:cNvSpPr>
            <a:spLocks noGrp="1"/>
          </p:cNvSpPr>
          <p:nvPr>
            <p:ph idx="1"/>
          </p:nvPr>
        </p:nvSpPr>
        <p:spPr>
          <a:xfrm>
            <a:off x="13068752" y="4280849"/>
            <a:ext cx="15500084" cy="31868575"/>
          </a:xfrm>
        </p:spPr>
        <p:txBody>
          <a:bodyPr anchor="ctr">
            <a:normAutofit/>
          </a:bodyPr>
          <a:lstStyle>
            <a:lvl1pPr>
              <a:defRPr sz="77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86429" y="18550361"/>
            <a:ext cx="8814575" cy="11415607"/>
          </a:xfrm>
        </p:spPr>
        <p:txBody>
          <a:bodyPr>
            <a:normAutofit/>
          </a:bodyPr>
          <a:lstStyle>
            <a:lvl1pPr marL="0" indent="0" algn="ctr">
              <a:buNone/>
              <a:defRPr sz="61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2484" y="10939950"/>
            <a:ext cx="13476372" cy="8561705"/>
          </a:xfrm>
        </p:spPr>
        <p:txBody>
          <a:bodyPr anchor="b">
            <a:normAutofit/>
          </a:bodyPr>
          <a:lstStyle>
            <a:lvl1pPr algn="ctr">
              <a:defRPr sz="107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18862105" y="5707803"/>
            <a:ext cx="8148607" cy="28539017"/>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2484" y="19501655"/>
            <a:ext cx="13476372" cy="11415607"/>
          </a:xfrm>
        </p:spPr>
        <p:txBody>
          <a:bodyPr>
            <a:normAutofit/>
          </a:bodyPr>
          <a:lstStyle>
            <a:lvl1pPr marL="0" indent="0" algn="ctr">
              <a:buNone/>
              <a:defRPr sz="69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14/07/2017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374557" y="3"/>
            <a:ext cx="6052054" cy="4280853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3686427" y="4280856"/>
            <a:ext cx="24882413" cy="10939950"/>
          </a:xfrm>
          <a:prstGeom prst="rect">
            <a:avLst/>
          </a:prstGeom>
          <a:effectLst/>
        </p:spPr>
        <p:txBody>
          <a:bodyPr vert="horz" lIns="350819" tIns="175409" rIns="350819" bIns="17540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86424" y="16647756"/>
            <a:ext cx="24882413" cy="19501668"/>
          </a:xfrm>
          <a:prstGeom prst="rect">
            <a:avLst/>
          </a:prstGeom>
        </p:spPr>
        <p:txBody>
          <a:bodyPr vert="horz" lIns="350819" tIns="175409" rIns="350819" bIns="17540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171963" y="36724168"/>
            <a:ext cx="2838748"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6CD8A569-5F48-4F91-B4BF-FE9B5CAF51FA}" type="datetimeFigureOut">
              <a:rPr lang="en-IE" smtClean="0"/>
              <a:pPr/>
              <a:t>14/07/2017</a:t>
            </a:fld>
            <a:endParaRPr lang="en-IE"/>
          </a:p>
        </p:txBody>
      </p:sp>
      <p:sp>
        <p:nvSpPr>
          <p:cNvPr id="5" name="Footer Placeholder 4"/>
          <p:cNvSpPr>
            <a:spLocks noGrp="1"/>
          </p:cNvSpPr>
          <p:nvPr>
            <p:ph type="ftr" sz="quarter" idx="3"/>
          </p:nvPr>
        </p:nvSpPr>
        <p:spPr>
          <a:xfrm>
            <a:off x="6388497" y="36724168"/>
            <a:ext cx="17594218" cy="2279158"/>
          </a:xfrm>
          <a:prstGeom prst="rect">
            <a:avLst/>
          </a:prstGeom>
        </p:spPr>
        <p:txBody>
          <a:bodyPr vert="horz" lIns="350819" tIns="175409" rIns="350819" bIns="175409" rtlCol="0" anchor="ctr"/>
          <a:lstStyle>
            <a:lvl1pPr algn="l">
              <a:defRPr sz="38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27199962" y="36724168"/>
            <a:ext cx="1368875"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E4667B97-1F7C-4B4C-8651-B7275024284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754094" rtl="0" eaLnBrk="1" latinLnBrk="0" hangingPunct="1">
        <a:spcBef>
          <a:spcPct val="0"/>
        </a:spcBef>
        <a:buNone/>
        <a:defRPr sz="153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6308" indent="-1096308" algn="l" defTabSz="1754094" rtl="0" eaLnBrk="1" latinLnBrk="0" hangingPunct="1">
        <a:spcBef>
          <a:spcPct val="20000"/>
        </a:spcBef>
        <a:spcAft>
          <a:spcPts val="2302"/>
        </a:spcAft>
        <a:buClr>
          <a:schemeClr val="accent1">
            <a:lumMod val="75000"/>
          </a:schemeClr>
        </a:buClr>
        <a:buSzPct val="145000"/>
        <a:buFont typeface="Arial"/>
        <a:buChar char="•"/>
        <a:defRPr sz="9200" kern="1200" cap="none">
          <a:solidFill>
            <a:schemeClr val="tx1"/>
          </a:solidFill>
          <a:effectLst/>
          <a:latin typeface="+mn-lt"/>
          <a:ea typeface="+mn-ea"/>
          <a:cs typeface="+mn-cs"/>
        </a:defRPr>
      </a:lvl1pPr>
      <a:lvl2pPr marL="2850402" indent="-1096308" algn="l" defTabSz="1754094" rtl="0" eaLnBrk="1" latinLnBrk="0" hangingPunct="1">
        <a:spcBef>
          <a:spcPct val="20000"/>
        </a:spcBef>
        <a:spcAft>
          <a:spcPts val="2302"/>
        </a:spcAft>
        <a:buClr>
          <a:schemeClr val="accent1">
            <a:lumMod val="75000"/>
          </a:schemeClr>
        </a:buClr>
        <a:buSzPct val="145000"/>
        <a:buFont typeface="Arial"/>
        <a:buChar char="•"/>
        <a:defRPr sz="7700" kern="1200" cap="none">
          <a:solidFill>
            <a:schemeClr val="tx1"/>
          </a:solidFill>
          <a:effectLst/>
          <a:latin typeface="+mn-lt"/>
          <a:ea typeface="+mn-ea"/>
          <a:cs typeface="+mn-cs"/>
        </a:defRPr>
      </a:lvl2pPr>
      <a:lvl3pPr marL="4604495" indent="-1096308" algn="l" defTabSz="1754094" rtl="0" eaLnBrk="1" latinLnBrk="0" hangingPunct="1">
        <a:spcBef>
          <a:spcPct val="20000"/>
        </a:spcBef>
        <a:spcAft>
          <a:spcPts val="2302"/>
        </a:spcAft>
        <a:buClr>
          <a:schemeClr val="accent1">
            <a:lumMod val="75000"/>
          </a:schemeClr>
        </a:buClr>
        <a:buSzPct val="145000"/>
        <a:buFont typeface="Arial"/>
        <a:buChar char="•"/>
        <a:defRPr sz="6900" kern="1200" cap="none">
          <a:solidFill>
            <a:schemeClr val="tx1"/>
          </a:solidFill>
          <a:effectLst/>
          <a:latin typeface="+mn-lt"/>
          <a:ea typeface="+mn-ea"/>
          <a:cs typeface="+mn-cs"/>
        </a:defRPr>
      </a:lvl3pPr>
      <a:lvl4pPr marL="5920066" indent="-657785" algn="l" defTabSz="1754094" rtl="0" eaLnBrk="1" latinLnBrk="0" hangingPunct="1">
        <a:spcBef>
          <a:spcPct val="20000"/>
        </a:spcBef>
        <a:spcAft>
          <a:spcPts val="2302"/>
        </a:spcAft>
        <a:buClr>
          <a:schemeClr val="accent1">
            <a:lumMod val="75000"/>
          </a:schemeClr>
        </a:buClr>
        <a:buSzPct val="145000"/>
        <a:buFont typeface="Arial"/>
        <a:buChar char="•"/>
        <a:defRPr sz="6100" kern="1200" cap="none">
          <a:solidFill>
            <a:schemeClr val="tx1"/>
          </a:solidFill>
          <a:effectLst/>
          <a:latin typeface="+mn-lt"/>
          <a:ea typeface="+mn-ea"/>
          <a:cs typeface="+mn-cs"/>
        </a:defRPr>
      </a:lvl4pPr>
      <a:lvl5pPr marL="7674159" indent="-657785"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5pPr>
      <a:lvl6pPr marL="9647514"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6pPr>
      <a:lvl7pPr marL="11401608"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7pPr>
      <a:lvl8pPr marL="13155701"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8pPr>
      <a:lvl9pPr marL="14909795"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9pPr>
    </p:bodyStyle>
    <p:otherStyle>
      <a:defPPr>
        <a:defRPr lang="en-US"/>
      </a:defPPr>
      <a:lvl1pPr marL="0" algn="l" defTabSz="1754094" rtl="0" eaLnBrk="1" latinLnBrk="0" hangingPunct="1">
        <a:defRPr sz="6900" kern="1200">
          <a:solidFill>
            <a:schemeClr val="tx1"/>
          </a:solidFill>
          <a:latin typeface="+mn-lt"/>
          <a:ea typeface="+mn-ea"/>
          <a:cs typeface="+mn-cs"/>
        </a:defRPr>
      </a:lvl1pPr>
      <a:lvl2pPr marL="1754094" algn="l" defTabSz="1754094" rtl="0" eaLnBrk="1" latinLnBrk="0" hangingPunct="1">
        <a:defRPr sz="6900" kern="1200">
          <a:solidFill>
            <a:schemeClr val="tx1"/>
          </a:solidFill>
          <a:latin typeface="+mn-lt"/>
          <a:ea typeface="+mn-ea"/>
          <a:cs typeface="+mn-cs"/>
        </a:defRPr>
      </a:lvl2pPr>
      <a:lvl3pPr marL="3508187" algn="l" defTabSz="1754094" rtl="0" eaLnBrk="1" latinLnBrk="0" hangingPunct="1">
        <a:defRPr sz="6900" kern="1200">
          <a:solidFill>
            <a:schemeClr val="tx1"/>
          </a:solidFill>
          <a:latin typeface="+mn-lt"/>
          <a:ea typeface="+mn-ea"/>
          <a:cs typeface="+mn-cs"/>
        </a:defRPr>
      </a:lvl3pPr>
      <a:lvl4pPr marL="5262281" algn="l" defTabSz="1754094" rtl="0" eaLnBrk="1" latinLnBrk="0" hangingPunct="1">
        <a:defRPr sz="6900" kern="1200">
          <a:solidFill>
            <a:schemeClr val="tx1"/>
          </a:solidFill>
          <a:latin typeface="+mn-lt"/>
          <a:ea typeface="+mn-ea"/>
          <a:cs typeface="+mn-cs"/>
        </a:defRPr>
      </a:lvl4pPr>
      <a:lvl5pPr marL="7016374" algn="l" defTabSz="1754094" rtl="0" eaLnBrk="1" latinLnBrk="0" hangingPunct="1">
        <a:defRPr sz="6900" kern="1200">
          <a:solidFill>
            <a:schemeClr val="tx1"/>
          </a:solidFill>
          <a:latin typeface="+mn-lt"/>
          <a:ea typeface="+mn-ea"/>
          <a:cs typeface="+mn-cs"/>
        </a:defRPr>
      </a:lvl5pPr>
      <a:lvl6pPr marL="8770468" algn="l" defTabSz="1754094" rtl="0" eaLnBrk="1" latinLnBrk="0" hangingPunct="1">
        <a:defRPr sz="6900" kern="1200">
          <a:solidFill>
            <a:schemeClr val="tx1"/>
          </a:solidFill>
          <a:latin typeface="+mn-lt"/>
          <a:ea typeface="+mn-ea"/>
          <a:cs typeface="+mn-cs"/>
        </a:defRPr>
      </a:lvl6pPr>
      <a:lvl7pPr marL="10524561" algn="l" defTabSz="1754094" rtl="0" eaLnBrk="1" latinLnBrk="0" hangingPunct="1">
        <a:defRPr sz="6900" kern="1200">
          <a:solidFill>
            <a:schemeClr val="tx1"/>
          </a:solidFill>
          <a:latin typeface="+mn-lt"/>
          <a:ea typeface="+mn-ea"/>
          <a:cs typeface="+mn-cs"/>
        </a:defRPr>
      </a:lvl7pPr>
      <a:lvl8pPr marL="12278655" algn="l" defTabSz="1754094" rtl="0" eaLnBrk="1" latinLnBrk="0" hangingPunct="1">
        <a:defRPr sz="6900" kern="1200">
          <a:solidFill>
            <a:schemeClr val="tx1"/>
          </a:solidFill>
          <a:latin typeface="+mn-lt"/>
          <a:ea typeface="+mn-ea"/>
          <a:cs typeface="+mn-cs"/>
        </a:defRPr>
      </a:lvl8pPr>
      <a:lvl9pPr marL="14032748" algn="l" defTabSz="1754094"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6339" y="233910"/>
            <a:ext cx="2232248" cy="2776588"/>
          </a:xfrm>
          <a:prstGeom prst="rect">
            <a:avLst/>
          </a:prstGeom>
        </p:spPr>
        <p:txBody>
          <a:bodyPr vert="horz" lIns="417643" tIns="208822" rIns="417643" bIns="208822" rtlCol="0" anchor="ctr">
            <a:norm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r>
              <a:rPr lang="en-US" sz="8000" b="1" dirty="0" smtClean="0"/>
              <a:t>45.</a:t>
            </a:r>
            <a:endParaRPr lang="en-IE" sz="8000" b="1" dirty="0"/>
          </a:p>
        </p:txBody>
      </p:sp>
      <p:sp>
        <p:nvSpPr>
          <p:cNvPr id="5" name="Title 1"/>
          <p:cNvSpPr txBox="1">
            <a:spLocks/>
          </p:cNvSpPr>
          <p:nvPr/>
        </p:nvSpPr>
        <p:spPr>
          <a:xfrm>
            <a:off x="4122763" y="521942"/>
            <a:ext cx="21170352" cy="5040560"/>
          </a:xfrm>
          <a:prstGeom prst="rect">
            <a:avLst/>
          </a:prstGeom>
        </p:spPr>
        <p:txBody>
          <a:bodyPr vert="horz" lIns="417643" tIns="208822" rIns="417643" bIns="208822" rtlCol="0" anchor="t">
            <a:no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r>
              <a:rPr lang="en-IE" sz="10000" b="1" dirty="0" smtClean="0"/>
              <a:t>The Household Hunger Score Project</a:t>
            </a:r>
          </a:p>
          <a:p>
            <a:r>
              <a:rPr lang="en-IE" sz="7200" b="1" dirty="0" err="1" smtClean="0"/>
              <a:t>Ilongero</a:t>
            </a:r>
            <a:r>
              <a:rPr lang="en-IE" sz="7200" b="1" dirty="0" smtClean="0"/>
              <a:t> Secondary School</a:t>
            </a:r>
          </a:p>
          <a:p>
            <a:r>
              <a:rPr lang="en-US" sz="5400" b="1" dirty="0" smtClean="0"/>
              <a:t>Julius </a:t>
            </a:r>
            <a:r>
              <a:rPr lang="en-US" sz="5400" b="1" dirty="0" err="1" smtClean="0"/>
              <a:t>Luchiga</a:t>
            </a:r>
            <a:r>
              <a:rPr lang="en-US" sz="5400" b="1" dirty="0" smtClean="0"/>
              <a:t> </a:t>
            </a:r>
            <a:r>
              <a:rPr lang="en-US" sz="5400" b="1" smtClean="0"/>
              <a:t>and Stanley Paul</a:t>
            </a:r>
            <a:endParaRPr lang="en-US" sz="5400" b="1" dirty="0" smtClean="0"/>
          </a:p>
        </p:txBody>
      </p:sp>
      <p:sp>
        <p:nvSpPr>
          <p:cNvPr id="7" name="TextBox 6"/>
          <p:cNvSpPr txBox="1"/>
          <p:nvPr/>
        </p:nvSpPr>
        <p:spPr>
          <a:xfrm>
            <a:off x="3762723" y="4770414"/>
            <a:ext cx="19730193" cy="7840623"/>
          </a:xfrm>
          <a:prstGeom prst="roundRect">
            <a:avLst>
              <a:gd name="adj" fmla="val 8839"/>
            </a:avLst>
          </a:prstGeom>
          <a:noFill/>
        </p:spPr>
        <p:txBody>
          <a:bodyPr wrap="square" rtlCol="0">
            <a:spAutoFit/>
          </a:bodyPr>
          <a:lstStyle/>
          <a:p>
            <a:pPr algn="just"/>
            <a:r>
              <a:rPr lang="en-IE" sz="4000" b="1" dirty="0" smtClean="0">
                <a:latin typeface="Calibri" pitchFamily="34" charset="0"/>
                <a:cs typeface="Calibri" pitchFamily="34" charset="0"/>
              </a:rPr>
              <a:t>Abstract:</a:t>
            </a:r>
          </a:p>
          <a:p>
            <a:pPr algn="just"/>
            <a:r>
              <a:rPr lang="en-IE" sz="4000" dirty="0" smtClean="0">
                <a:latin typeface="Calibri" pitchFamily="34" charset="0"/>
                <a:cs typeface="Calibri" pitchFamily="34" charset="0"/>
              </a:rPr>
              <a:t> According to different researches in our country (Tanzania) shows that farming and gardening in semi- arid regions </a:t>
            </a:r>
            <a:r>
              <a:rPr lang="en-IE" sz="4000" dirty="0" err="1" smtClean="0">
                <a:latin typeface="Calibri" pitchFamily="34" charset="0"/>
                <a:cs typeface="Calibri" pitchFamily="34" charset="0"/>
              </a:rPr>
              <a:t>eg.Singida</a:t>
            </a:r>
            <a:r>
              <a:rPr lang="en-IE" sz="4000" dirty="0" smtClean="0">
                <a:latin typeface="Calibri" pitchFamily="34" charset="0"/>
                <a:cs typeface="Calibri" pitchFamily="34" charset="0"/>
              </a:rPr>
              <a:t>, is difficult and give little crop yield, this is due to unreliable rainfall causing lack of enough water for proper growth of crops, in addition the area is sunny that the water on the ground evaporates so fast giving the land high affinity to water and low moisture conservation, hence become not </a:t>
            </a:r>
            <a:r>
              <a:rPr lang="en-IE" sz="4000" dirty="0" smtClean="0">
                <a:latin typeface="Calibri" pitchFamily="34" charset="0"/>
                <a:cs typeface="Calibri" pitchFamily="34" charset="0"/>
              </a:rPr>
              <a:t>conducive </a:t>
            </a:r>
            <a:r>
              <a:rPr lang="en-IE" sz="4000" dirty="0" smtClean="0">
                <a:latin typeface="Calibri" pitchFamily="34" charset="0"/>
                <a:cs typeface="Calibri" pitchFamily="34" charset="0"/>
              </a:rPr>
              <a:t>for proper production of crops and household vegetables.</a:t>
            </a:r>
          </a:p>
          <a:p>
            <a:pPr algn="just"/>
            <a:r>
              <a:rPr lang="en-IE" sz="4000" dirty="0" smtClean="0">
                <a:latin typeface="Calibri" pitchFamily="34" charset="0"/>
                <a:cs typeface="Calibri" pitchFamily="34" charset="0"/>
              </a:rPr>
              <a:t>       Pertaining to this problem facing our society as young scientist from </a:t>
            </a:r>
            <a:r>
              <a:rPr lang="en-IE" sz="4000" dirty="0" err="1" smtClean="0">
                <a:latin typeface="Calibri" pitchFamily="34" charset="0"/>
                <a:cs typeface="Calibri" pitchFamily="34" charset="0"/>
              </a:rPr>
              <a:t>Ilongero</a:t>
            </a:r>
            <a:r>
              <a:rPr lang="en-IE" sz="4000" dirty="0" smtClean="0">
                <a:latin typeface="Calibri" pitchFamily="34" charset="0"/>
                <a:cs typeface="Calibri" pitchFamily="34" charset="0"/>
              </a:rPr>
              <a:t> High school in </a:t>
            </a:r>
            <a:r>
              <a:rPr lang="en-IE" sz="4000" dirty="0" err="1" smtClean="0">
                <a:latin typeface="Calibri" pitchFamily="34" charset="0"/>
                <a:cs typeface="Calibri" pitchFamily="34" charset="0"/>
              </a:rPr>
              <a:t>Singida</a:t>
            </a:r>
            <a:r>
              <a:rPr lang="en-IE" sz="4000" dirty="0" smtClean="0">
                <a:latin typeface="Calibri" pitchFamily="34" charset="0"/>
                <a:cs typeface="Calibri" pitchFamily="34" charset="0"/>
              </a:rPr>
              <a:t>, we have come up with a new gardening method of self watering garden which uses small amount of water and conserve moisture for long time and hence drought (persistence), therefore helps people in semi-arid regions to get high yield of household agricultural products in small area by using small amount of water.</a:t>
            </a:r>
            <a:endParaRPr lang="en-IE" sz="4000" dirty="0">
              <a:latin typeface="Calibri" pitchFamily="34" charset="0"/>
              <a:cs typeface="Calibri" pitchFamily="34" charset="0"/>
            </a:endParaRPr>
          </a:p>
        </p:txBody>
      </p:sp>
      <p:sp>
        <p:nvSpPr>
          <p:cNvPr id="9" name="TextBox 8"/>
          <p:cNvSpPr txBox="1"/>
          <p:nvPr/>
        </p:nvSpPr>
        <p:spPr>
          <a:xfrm>
            <a:off x="3258667" y="12907318"/>
            <a:ext cx="20306256" cy="13871560"/>
          </a:xfrm>
          <a:prstGeom prst="roundRect">
            <a:avLst>
              <a:gd name="adj" fmla="val 3574"/>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Method</a:t>
            </a:r>
            <a:r>
              <a:rPr lang="en-IE" sz="4000" b="1" dirty="0" smtClean="0">
                <a:latin typeface="Calibri" pitchFamily="34" charset="0"/>
                <a:cs typeface="Calibri" pitchFamily="34" charset="0"/>
              </a:rPr>
              <a:t>:</a:t>
            </a:r>
            <a:endParaRPr lang="en-IE" sz="4000" b="1" dirty="0" smtClean="0">
              <a:latin typeface="Calibri" pitchFamily="34" charset="0"/>
              <a:cs typeface="Calibri" pitchFamily="34" charset="0"/>
            </a:endParaRPr>
          </a:p>
          <a:p>
            <a:pPr algn="just"/>
            <a:r>
              <a:rPr lang="en-US" sz="4000" dirty="0" smtClean="0"/>
              <a:t>The study was conducted at </a:t>
            </a:r>
            <a:r>
              <a:rPr lang="en-US" sz="4000" dirty="0" err="1" smtClean="0"/>
              <a:t>Ilongero</a:t>
            </a:r>
            <a:r>
              <a:rPr lang="en-US" sz="4000" dirty="0" smtClean="0"/>
              <a:t> village in </a:t>
            </a:r>
            <a:r>
              <a:rPr lang="en-US" sz="4000" dirty="0" err="1" smtClean="0"/>
              <a:t>Singida</a:t>
            </a:r>
            <a:r>
              <a:rPr lang="en-US" sz="4000" dirty="0" smtClean="0"/>
              <a:t>-Tanzania. The chosen area was small resembling to the free household lands in our families. The experiment was conducted at the middle of the dry season when there was no rainfall expected.</a:t>
            </a:r>
            <a:endParaRPr lang="en-IE" sz="4000" dirty="0" smtClean="0"/>
          </a:p>
          <a:p>
            <a:pPr algn="just"/>
            <a:r>
              <a:rPr lang="en-US" sz="4000" b="1" dirty="0" smtClean="0"/>
              <a:t>Preparation Of Land And Garden Layout  </a:t>
            </a:r>
            <a:endParaRPr lang="en-IE" sz="4000" dirty="0" smtClean="0"/>
          </a:p>
          <a:p>
            <a:pPr lvl="0" algn="just"/>
            <a:r>
              <a:rPr lang="en-US" sz="4000" dirty="0" smtClean="0"/>
              <a:t>The </a:t>
            </a:r>
            <a:r>
              <a:rPr lang="en-US" sz="4000" dirty="0" smtClean="0"/>
              <a:t>composite manure was prepared in a suitable area using kitchen scraps, unwanted papers and other decomposing materials. The hard work was done by the microorganisms on decomposing the materials.  </a:t>
            </a:r>
            <a:endParaRPr lang="en-IE" sz="4000" dirty="0" smtClean="0"/>
          </a:p>
          <a:p>
            <a:pPr lvl="0" algn="just"/>
            <a:r>
              <a:rPr lang="en-US" sz="4000" dirty="0" smtClean="0"/>
              <a:t>The two equal areas which are in circular form 2meters wide were prepared; one for the </a:t>
            </a:r>
            <a:r>
              <a:rPr lang="en-US" sz="4000" b="1" dirty="0" smtClean="0"/>
              <a:t>control experiment (C.E)</a:t>
            </a:r>
            <a:r>
              <a:rPr lang="en-US" sz="4000" dirty="0" smtClean="0"/>
              <a:t> and the other for the </a:t>
            </a:r>
            <a:r>
              <a:rPr lang="en-US" sz="4000" b="1" dirty="0" smtClean="0"/>
              <a:t>self watering garden (S.W.G).</a:t>
            </a:r>
            <a:r>
              <a:rPr lang="en-US" sz="4000" dirty="0" smtClean="0"/>
              <a:t> </a:t>
            </a:r>
            <a:endParaRPr lang="en-IE" sz="4000" dirty="0" smtClean="0"/>
          </a:p>
          <a:p>
            <a:pPr lvl="0" algn="just"/>
            <a:r>
              <a:rPr lang="en-US" sz="4000" dirty="0" smtClean="0"/>
              <a:t>The soil in both C.E and S.W.G was softened by small amount of water and was dug.</a:t>
            </a:r>
            <a:endParaRPr lang="en-IE" sz="4000" dirty="0" smtClean="0"/>
          </a:p>
          <a:p>
            <a:pPr lvl="0" algn="just"/>
            <a:r>
              <a:rPr lang="en-US" sz="4000" dirty="0" smtClean="0"/>
              <a:t>Decomposed manure was mixed with soil in both C.E and S.W.G in equal proportions. In addition natural manure  was also mixed to the C.E while the same amount of manure was put in the circular chamber of the S.W.G </a:t>
            </a:r>
            <a:endParaRPr lang="en-IE" sz="4000" dirty="0" smtClean="0"/>
          </a:p>
          <a:p>
            <a:pPr algn="just"/>
            <a:r>
              <a:rPr lang="en-US" sz="4000" b="1" dirty="0" smtClean="0"/>
              <a:t>Construction Of Self Watering Garden (S.W.G).</a:t>
            </a:r>
            <a:endParaRPr lang="en-IE" sz="4000" dirty="0" smtClean="0"/>
          </a:p>
          <a:p>
            <a:pPr lvl="0" algn="just"/>
            <a:r>
              <a:rPr lang="en-US" sz="4000" dirty="0" smtClean="0"/>
              <a:t>The </a:t>
            </a:r>
            <a:r>
              <a:rPr lang="en-US" sz="4000" dirty="0" smtClean="0"/>
              <a:t>self watering garden was constructed using local materials which were found in </a:t>
            </a:r>
            <a:r>
              <a:rPr lang="en-US" sz="4000" dirty="0" err="1" smtClean="0"/>
              <a:t>Ilongero</a:t>
            </a:r>
            <a:r>
              <a:rPr lang="en-US" sz="4000" dirty="0" smtClean="0"/>
              <a:t> village, such materials were dry sticks (135cm in length), stones, ropes made of inner parts of bark of </a:t>
            </a:r>
            <a:r>
              <a:rPr lang="en-US" sz="4000" i="1" dirty="0" err="1" smtClean="0"/>
              <a:t>Mghunga</a:t>
            </a:r>
            <a:r>
              <a:rPr lang="en-US" sz="4000" dirty="0" smtClean="0"/>
              <a:t> tree and well drainage top soil with decaying plant materials plus some rotten manure .</a:t>
            </a:r>
            <a:endParaRPr lang="en-IE" sz="4000" dirty="0" smtClean="0"/>
          </a:p>
          <a:p>
            <a:pPr lvl="0" algn="just"/>
            <a:r>
              <a:rPr lang="en-US" sz="4000" dirty="0" smtClean="0"/>
              <a:t>The garden as shown in figure.1 has a circular chamber at the centre made of dry sticks that is half filled with manure, in this way water is poured at the chamber throughout the growing season</a:t>
            </a:r>
            <a:r>
              <a:rPr lang="en-US" sz="4000" dirty="0" smtClean="0"/>
              <a:t>.</a:t>
            </a:r>
            <a:endParaRPr lang="en-IE" sz="4000" dirty="0" smtClean="0">
              <a:latin typeface="Calibri" pitchFamily="34" charset="0"/>
              <a:cs typeface="Calibri" pitchFamily="34" charset="0"/>
            </a:endParaRPr>
          </a:p>
        </p:txBody>
      </p:sp>
      <p:sp>
        <p:nvSpPr>
          <p:cNvPr id="13" name="TextBox 12"/>
          <p:cNvSpPr txBox="1"/>
          <p:nvPr/>
        </p:nvSpPr>
        <p:spPr>
          <a:xfrm>
            <a:off x="3330675" y="27308918"/>
            <a:ext cx="20594288" cy="6996172"/>
          </a:xfrm>
          <a:prstGeom prst="roundRect">
            <a:avLst>
              <a:gd name="adj" fmla="val 3850"/>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IE" sz="4000" b="1" dirty="0" smtClean="0">
                <a:latin typeface="Calibri" pitchFamily="34" charset="0"/>
                <a:cs typeface="Calibri" pitchFamily="34" charset="0"/>
              </a:rPr>
              <a:t>Results:</a:t>
            </a:r>
          </a:p>
          <a:p>
            <a:pPr lvl="0" algn="just"/>
            <a:r>
              <a:rPr lang="en-US" sz="4000" dirty="0" smtClean="0"/>
              <a:t>The harvesting was done 27 days after transplanting making a total of 45 days. </a:t>
            </a:r>
            <a:endParaRPr lang="en-IE" sz="4000" dirty="0" smtClean="0"/>
          </a:p>
          <a:p>
            <a:pPr lvl="0" algn="just"/>
            <a:r>
              <a:rPr lang="en-US" sz="4000" dirty="0" smtClean="0"/>
              <a:t>Relative growth rate of spinach leave in S.W.G was ≈ 5.4cm per week that is equivalent to 0.77cm per day while in the C.E was ≈ 3.8cm per week that is equivalently to 0.54cm per day </a:t>
            </a:r>
            <a:r>
              <a:rPr lang="en-US" sz="4000" dirty="0" smtClean="0"/>
              <a:t>shown</a:t>
            </a:r>
            <a:r>
              <a:rPr lang="en-US" sz="4000" dirty="0" smtClean="0"/>
              <a:t> </a:t>
            </a:r>
            <a:endParaRPr lang="en-IE" sz="4000" dirty="0" smtClean="0"/>
          </a:p>
          <a:p>
            <a:pPr lvl="0" algn="just"/>
            <a:r>
              <a:rPr lang="en-US" sz="4000" dirty="0" smtClean="0"/>
              <a:t>The spinach leaves in S.W.G were much wider than the spinach leaves in the C.E</a:t>
            </a:r>
            <a:endParaRPr lang="en-IE" sz="4000" dirty="0" smtClean="0"/>
          </a:p>
          <a:p>
            <a:pPr lvl="0" algn="just"/>
            <a:r>
              <a:rPr lang="en-US" sz="4000" dirty="0" smtClean="0"/>
              <a:t>The quantity of products in the S.W.G was 3375gms while in the C.E was 1350gms which is less than its half.</a:t>
            </a:r>
            <a:endParaRPr lang="en-IE" sz="4000" dirty="0" smtClean="0"/>
          </a:p>
          <a:p>
            <a:pPr lvl="0" algn="just"/>
            <a:r>
              <a:rPr lang="en-US" sz="4000" dirty="0" smtClean="0"/>
              <a:t>Quality of the products in the S.W.G was seen to be better  compared to products in the C.E because in the S.W.G the leaves grew up more healthier than in the C.E</a:t>
            </a:r>
            <a:endParaRPr lang="en-IE" sz="4000" dirty="0" smtClean="0"/>
          </a:p>
          <a:p>
            <a:pPr lvl="0" algn="just"/>
            <a:r>
              <a:rPr lang="en-US" sz="4000" dirty="0" smtClean="0"/>
              <a:t>The spinach in the S.W.G matured faster than in the C.E within the same period of time.</a:t>
            </a:r>
            <a:endParaRPr lang="en-IE" sz="4000" dirty="0" smtClean="0"/>
          </a:p>
          <a:p>
            <a:pPr algn="just"/>
            <a:endParaRPr lang="en-IE" sz="4000" dirty="0" smtClean="0">
              <a:latin typeface="Calibri" pitchFamily="34" charset="0"/>
              <a:cs typeface="Calibri" pitchFamily="34" charset="0"/>
            </a:endParaRPr>
          </a:p>
        </p:txBody>
      </p:sp>
      <p:sp>
        <p:nvSpPr>
          <p:cNvPr id="20" name="TextBox 19"/>
          <p:cNvSpPr txBox="1"/>
          <p:nvPr/>
        </p:nvSpPr>
        <p:spPr>
          <a:xfrm>
            <a:off x="6571035" y="34149678"/>
            <a:ext cx="19082120" cy="8251091"/>
          </a:xfrm>
          <a:prstGeom prst="roundRect">
            <a:avLst>
              <a:gd name="adj" fmla="val 4011"/>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IE" sz="4000" b="1" dirty="0" smtClean="0">
                <a:latin typeface="Calibri" pitchFamily="34" charset="0"/>
                <a:cs typeface="Calibri" pitchFamily="34" charset="0"/>
              </a:rPr>
              <a:t>Conclusions:</a:t>
            </a:r>
          </a:p>
          <a:p>
            <a:pPr algn="just"/>
            <a:r>
              <a:rPr lang="en-US" sz="4000" dirty="0" smtClean="0"/>
              <a:t>From the above observations we inferred the following deductions;</a:t>
            </a:r>
            <a:endParaRPr lang="en-IE" sz="4000" dirty="0" smtClean="0"/>
          </a:p>
          <a:p>
            <a:pPr lvl="0" algn="just"/>
            <a:r>
              <a:rPr lang="en-US" sz="4000" dirty="0" smtClean="0"/>
              <a:t>The faster maturing of spinach leaves in the S.W.G was due to the availability of moisture in garden all the time thus there were a constant supply of water to the plants.</a:t>
            </a:r>
            <a:endParaRPr lang="en-IE" sz="4000" dirty="0" smtClean="0"/>
          </a:p>
          <a:p>
            <a:pPr lvl="0" algn="just"/>
            <a:r>
              <a:rPr lang="en-US" sz="4000" dirty="0" smtClean="0"/>
              <a:t>The better quality and growth rate of the spinach leaves in the S.W.G was due to a good supply of nutrients to the garden as the method avoids leaching of nutrients thus the roots in this garden developed with a good constant supply of nutrients. In the control experiment (C.E), leaching reduced the concentration of nutrients on the ground to down where the roots can’t reach.</a:t>
            </a:r>
            <a:endParaRPr lang="en-IE" sz="4000" dirty="0" smtClean="0"/>
          </a:p>
          <a:p>
            <a:pPr lvl="0" algn="just"/>
            <a:r>
              <a:rPr lang="en-US" sz="4000" dirty="0" smtClean="0"/>
              <a:t>Also direct heat from the mid-day sun on the nearly flat surface of the C.E increased soil water evaporation compared to sloped land.</a:t>
            </a:r>
            <a:endParaRPr lang="en-IE" sz="4000" dirty="0" smtClean="0"/>
          </a:p>
          <a:p>
            <a:pPr lvl="0" algn="just"/>
            <a:r>
              <a:rPr lang="en-US" sz="4000" dirty="0" smtClean="0"/>
              <a:t> In the S.W.G the quantity of the products was higher than in the control experiment because of the designed form of the garden bed increases the surface area. </a:t>
            </a:r>
            <a:endParaRPr lang="en-IE" sz="4000" dirty="0" smtClean="0">
              <a:latin typeface="Calibri" pitchFamily="34" charset="0"/>
              <a:cs typeface="Calibri" pitchFamily="34" charset="0"/>
            </a:endParaRPr>
          </a:p>
        </p:txBody>
      </p:sp>
      <p:pic>
        <p:nvPicPr>
          <p:cNvPr id="2" name="Picture 2" descr="C:\Users\brendan.doggett\Desktop\DCCYST\mediavest\Picture1.png"/>
          <p:cNvPicPr>
            <a:picLocks noChangeAspect="1" noChangeArrowheads="1"/>
          </p:cNvPicPr>
          <p:nvPr/>
        </p:nvPicPr>
        <p:blipFill>
          <a:blip r:embed="rId2" cstate="print"/>
          <a:srcRect/>
          <a:stretch>
            <a:fillRect/>
          </a:stretch>
        </p:blipFill>
        <p:spPr bwMode="auto">
          <a:xfrm>
            <a:off x="25653155" y="521942"/>
            <a:ext cx="4176464" cy="4183518"/>
          </a:xfrm>
          <a:prstGeom prst="rect">
            <a:avLst/>
          </a:prstGeom>
          <a:noFill/>
        </p:spPr>
      </p:pic>
      <p:pic>
        <p:nvPicPr>
          <p:cNvPr id="10" name="Picture 9" descr="C:\Users\Ilongero High School\Desktop\4f4c807d-53a7-4dbe-a788-1f0682de14c6_jpeg.jpg"/>
          <p:cNvPicPr/>
          <p:nvPr/>
        </p:nvPicPr>
        <p:blipFill>
          <a:blip r:embed="rId3" cstate="print"/>
          <a:srcRect/>
          <a:stretch>
            <a:fillRect/>
          </a:stretch>
        </p:blipFill>
        <p:spPr bwMode="auto">
          <a:xfrm>
            <a:off x="23996971" y="13411374"/>
            <a:ext cx="5832648" cy="5832648"/>
          </a:xfrm>
          <a:prstGeom prst="rect">
            <a:avLst/>
          </a:prstGeom>
          <a:noFill/>
          <a:ln w="9525">
            <a:noFill/>
            <a:miter lim="800000"/>
            <a:headEnd/>
            <a:tailEnd/>
          </a:ln>
        </p:spPr>
      </p:pic>
      <p:pic>
        <p:nvPicPr>
          <p:cNvPr id="11" name="Picture 10" descr="C:\Users\Ilongero High School\Desktop\yst pict\WP_20170712_022.jpg"/>
          <p:cNvPicPr/>
          <p:nvPr/>
        </p:nvPicPr>
        <p:blipFill>
          <a:blip r:embed="rId4" cstate="print"/>
          <a:srcRect/>
          <a:stretch>
            <a:fillRect/>
          </a:stretch>
        </p:blipFill>
        <p:spPr bwMode="auto">
          <a:xfrm>
            <a:off x="24140987" y="26804862"/>
            <a:ext cx="5943600" cy="3345347"/>
          </a:xfrm>
          <a:prstGeom prst="rect">
            <a:avLst/>
          </a:prstGeom>
          <a:noFill/>
          <a:ln w="9525">
            <a:noFill/>
            <a:miter lim="800000"/>
            <a:headEnd/>
            <a:tailEnd/>
          </a:ln>
        </p:spPr>
      </p:pic>
      <p:pic>
        <p:nvPicPr>
          <p:cNvPr id="12" name="Picture 11" descr="C:\Users\Ilongero High School\Desktop\yst pict\WP_20170713_013.jpg"/>
          <p:cNvPicPr/>
          <p:nvPr/>
        </p:nvPicPr>
        <p:blipFill>
          <a:blip r:embed="rId5" cstate="print"/>
          <a:srcRect/>
          <a:stretch>
            <a:fillRect/>
          </a:stretch>
        </p:blipFill>
        <p:spPr bwMode="auto">
          <a:xfrm>
            <a:off x="24140987" y="30510249"/>
            <a:ext cx="5943600" cy="3345347"/>
          </a:xfrm>
          <a:prstGeom prst="rect">
            <a:avLst/>
          </a:prstGeom>
          <a:noFill/>
          <a:ln w="9525">
            <a:noFill/>
            <a:miter lim="800000"/>
            <a:headEnd/>
            <a:tailEnd/>
          </a:ln>
        </p:spPr>
      </p:pic>
      <p:pic>
        <p:nvPicPr>
          <p:cNvPr id="14" name="Picture 13" descr="C:\Users\Ilongero High School\Desktop\yst pict\WP_20170712_012.jpg"/>
          <p:cNvPicPr/>
          <p:nvPr/>
        </p:nvPicPr>
        <p:blipFill>
          <a:blip r:embed="rId6" cstate="print"/>
          <a:srcRect b="11132"/>
          <a:stretch>
            <a:fillRect/>
          </a:stretch>
        </p:blipFill>
        <p:spPr bwMode="auto">
          <a:xfrm>
            <a:off x="25005083" y="5706518"/>
            <a:ext cx="3999384" cy="5184576"/>
          </a:xfrm>
          <a:prstGeom prst="rect">
            <a:avLst/>
          </a:prstGeom>
          <a:noFill/>
          <a:ln w="9525">
            <a:noFill/>
            <a:miter lim="800000"/>
            <a:headEnd/>
            <a:tailEnd/>
          </a:ln>
        </p:spPr>
      </p:pic>
      <p:pic>
        <p:nvPicPr>
          <p:cNvPr id="15" name="Picture 14" descr="C:\Users\Ilongero High School\Desktop\yst pict\WP_20170713_006.jpg"/>
          <p:cNvPicPr/>
          <p:nvPr/>
        </p:nvPicPr>
        <p:blipFill>
          <a:blip r:embed="rId7" cstate="print"/>
          <a:srcRect/>
          <a:stretch>
            <a:fillRect/>
          </a:stretch>
        </p:blipFill>
        <p:spPr bwMode="auto">
          <a:xfrm>
            <a:off x="23780947" y="19820086"/>
            <a:ext cx="5943600" cy="334534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7">
      <a:dk1>
        <a:sysClr val="windowText" lastClr="000000"/>
      </a:dk1>
      <a:lt1>
        <a:sysClr val="window" lastClr="FFFFFF"/>
      </a:lt1>
      <a:dk2>
        <a:srgbClr val="4E5B6F"/>
      </a:dk2>
      <a:lt2>
        <a:srgbClr val="FFFFFF"/>
      </a:lt2>
      <a:accent1>
        <a:srgbClr val="00B0F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tf00001233</Template>
  <TotalTime>119</TotalTime>
  <Words>673</Words>
  <Application>Microsoft Office PowerPoint</Application>
  <PresentationFormat>Custom</PresentationFormat>
  <Paragraphs>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Parallax</vt:lpstr>
      <vt:lpstr>Slide 1</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brendan.doggett</dc:creator>
  <cp:lastModifiedBy>brendan.doggett</cp:lastModifiedBy>
  <cp:revision>28</cp:revision>
  <dcterms:created xsi:type="dcterms:W3CDTF">2017-06-12T14:55:52Z</dcterms:created>
  <dcterms:modified xsi:type="dcterms:W3CDTF">2017-07-14T13:35:44Z</dcterms:modified>
</cp:coreProperties>
</file>