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0279975" cy="42808525"/>
  <p:notesSz cx="6858000" cy="9144000"/>
  <p:defaultTextStyle>
    <a:defPPr>
      <a:defRPr lang="en-US"/>
    </a:defPPr>
    <a:lvl1pPr marL="0" algn="l" defTabSz="417618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088094" algn="l" defTabSz="417618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176188" algn="l" defTabSz="417618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264281" algn="l" defTabSz="417618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352375" algn="l" defTabSz="417618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440469" algn="l" defTabSz="417618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528563" algn="l" defTabSz="417618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616657" algn="l" defTabSz="417618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6704750" algn="l" defTabSz="417618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-1392" y="-78"/>
      </p:cViewPr>
      <p:guideLst>
        <p:guide orient="horz" pos="13483"/>
        <p:guide pos="95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/>
          <p:nvPr/>
        </p:nvGrpSpPr>
        <p:grpSpPr>
          <a:xfrm>
            <a:off x="1356291" y="-29728"/>
            <a:ext cx="12455004" cy="42838256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2958" y="8614567"/>
            <a:ext cx="21295878" cy="16330653"/>
          </a:xfrm>
        </p:spPr>
        <p:txBody>
          <a:bodyPr anchor="b">
            <a:normAutofit/>
          </a:bodyPr>
          <a:lstStyle>
            <a:lvl1pPr algn="r">
              <a:defRPr sz="23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4364" y="24945217"/>
            <a:ext cx="17354471" cy="8667409"/>
          </a:xfrm>
        </p:spPr>
        <p:txBody>
          <a:bodyPr anchor="t">
            <a:normAutofit/>
          </a:bodyPr>
          <a:lstStyle>
            <a:lvl1pPr marL="0" indent="0" algn="r">
              <a:buNone/>
              <a:defRPr sz="8100">
                <a:solidFill>
                  <a:schemeClr val="tx1"/>
                </a:solidFill>
              </a:defRPr>
            </a:lvl1pPr>
            <a:lvl2pPr marL="175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0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62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16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70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24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78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032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43545" y="36724168"/>
            <a:ext cx="10739169" cy="2279158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427" y="29543157"/>
            <a:ext cx="24882408" cy="3537652"/>
          </a:xfrm>
        </p:spPr>
        <p:txBody>
          <a:bodyPr anchor="b">
            <a:normAutofit/>
          </a:bodyPr>
          <a:lstStyle>
            <a:lvl1pPr algn="ctr">
              <a:defRPr sz="9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25885" y="5818364"/>
            <a:ext cx="20429903" cy="1975619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100"/>
            </a:lvl1pPr>
            <a:lvl2pPr marL="1754094" indent="0">
              <a:buNone/>
              <a:defRPr sz="6100"/>
            </a:lvl2pPr>
            <a:lvl3pPr marL="3508187" indent="0">
              <a:buNone/>
              <a:defRPr sz="6100"/>
            </a:lvl3pPr>
            <a:lvl4pPr marL="5262281" indent="0">
              <a:buNone/>
              <a:defRPr sz="6100"/>
            </a:lvl4pPr>
            <a:lvl5pPr marL="7016374" indent="0">
              <a:buNone/>
              <a:defRPr sz="6100"/>
            </a:lvl5pPr>
            <a:lvl6pPr marL="8770468" indent="0">
              <a:buNone/>
              <a:defRPr sz="6100"/>
            </a:lvl6pPr>
            <a:lvl7pPr marL="10524561" indent="0">
              <a:buNone/>
              <a:defRPr sz="6100"/>
            </a:lvl7pPr>
            <a:lvl8pPr marL="12278655" indent="0">
              <a:buNone/>
              <a:defRPr sz="6100"/>
            </a:lvl8pPr>
            <a:lvl9pPr marL="14032748" indent="0">
              <a:buNone/>
              <a:defRPr sz="6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427" y="33080809"/>
            <a:ext cx="24882408" cy="3081814"/>
          </a:xfrm>
        </p:spPr>
        <p:txBody>
          <a:bodyPr>
            <a:normAutofit/>
          </a:bodyPr>
          <a:lstStyle>
            <a:lvl1pPr marL="0" indent="0" algn="ctr">
              <a:buNone/>
              <a:defRPr sz="5400"/>
            </a:lvl1pPr>
            <a:lvl2pPr marL="1754094" indent="0">
              <a:buNone/>
              <a:defRPr sz="4600"/>
            </a:lvl2pPr>
            <a:lvl3pPr marL="3508187" indent="0">
              <a:buNone/>
              <a:defRPr sz="3800"/>
            </a:lvl3pPr>
            <a:lvl4pPr marL="5262281" indent="0">
              <a:buNone/>
              <a:defRPr sz="3500"/>
            </a:lvl4pPr>
            <a:lvl5pPr marL="7016374" indent="0">
              <a:buNone/>
              <a:defRPr sz="3500"/>
            </a:lvl5pPr>
            <a:lvl6pPr marL="8770468" indent="0">
              <a:buNone/>
              <a:defRPr sz="3500"/>
            </a:lvl6pPr>
            <a:lvl7pPr marL="10524561" indent="0">
              <a:buNone/>
              <a:defRPr sz="3500"/>
            </a:lvl7pPr>
            <a:lvl8pPr marL="12278655" indent="0">
              <a:buNone/>
              <a:defRPr sz="3500"/>
            </a:lvl8pPr>
            <a:lvl9pPr marL="14032748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429" y="4280853"/>
            <a:ext cx="24882408" cy="19026011"/>
          </a:xfrm>
        </p:spPr>
        <p:txBody>
          <a:bodyPr anchor="ctr">
            <a:normAutofit/>
          </a:bodyPr>
          <a:lstStyle>
            <a:lvl1pPr algn="ctr">
              <a:defRPr sz="12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429" y="27112066"/>
            <a:ext cx="24882413" cy="90373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7700">
                <a:solidFill>
                  <a:schemeClr val="tx1"/>
                </a:solidFill>
              </a:defRPr>
            </a:lvl1pPr>
            <a:lvl2pPr marL="1754094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50818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6228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01637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7046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52456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78655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03274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70303" y="5387101"/>
            <a:ext cx="1513999" cy="3650248"/>
          </a:xfrm>
          <a:prstGeom prst="rect">
            <a:avLst/>
          </a:prstGeom>
        </p:spPr>
        <p:txBody>
          <a:bodyPr vert="horz" lIns="350819" tIns="175409" rIns="350819" bIns="17540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07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4842" y="17599054"/>
            <a:ext cx="1513999" cy="3650248"/>
          </a:xfrm>
          <a:prstGeom prst="rect">
            <a:avLst/>
          </a:prstGeom>
        </p:spPr>
        <p:txBody>
          <a:bodyPr vert="horz" lIns="350819" tIns="175409" rIns="350819" bIns="17540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07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4301" y="4280856"/>
            <a:ext cx="22327538" cy="17123404"/>
          </a:xfrm>
        </p:spPr>
        <p:txBody>
          <a:bodyPr anchor="ctr">
            <a:normAutofit/>
          </a:bodyPr>
          <a:lstStyle>
            <a:lvl1pPr algn="ctr">
              <a:defRPr sz="123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52050" y="21404256"/>
            <a:ext cx="21192046" cy="2378251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900"/>
            </a:lvl1pPr>
            <a:lvl2pPr marL="1754094" indent="0">
              <a:buFontTx/>
              <a:buNone/>
              <a:defRPr/>
            </a:lvl2pPr>
            <a:lvl3pPr marL="3508187" indent="0">
              <a:buFontTx/>
              <a:buNone/>
              <a:defRPr/>
            </a:lvl3pPr>
            <a:lvl4pPr marL="5262281" indent="0">
              <a:buFontTx/>
              <a:buNone/>
              <a:defRPr/>
            </a:lvl4pPr>
            <a:lvl5pPr marL="701637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427" y="27112066"/>
            <a:ext cx="24882408" cy="90373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7700">
                <a:solidFill>
                  <a:schemeClr val="tx1"/>
                </a:solidFill>
              </a:defRPr>
            </a:lvl1pPr>
            <a:lvl2pPr marL="1754094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50818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6228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01637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7046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52456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78655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03274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432" y="20652591"/>
            <a:ext cx="24882403" cy="9168440"/>
          </a:xfrm>
        </p:spPr>
        <p:txBody>
          <a:bodyPr anchor="b">
            <a:normAutofit/>
          </a:bodyPr>
          <a:lstStyle>
            <a:lvl1pPr algn="r">
              <a:defRPr sz="12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428" y="29821032"/>
            <a:ext cx="24882406" cy="5370728"/>
          </a:xfrm>
        </p:spPr>
        <p:txBody>
          <a:bodyPr anchor="t">
            <a:normAutofit/>
          </a:bodyPr>
          <a:lstStyle>
            <a:lvl1pPr marL="0" indent="0" algn="r">
              <a:buNone/>
              <a:defRPr sz="7700">
                <a:solidFill>
                  <a:schemeClr val="tx1"/>
                </a:solidFill>
              </a:defRPr>
            </a:lvl1pPr>
            <a:lvl2pPr marL="1754094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50818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6228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01637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7046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52456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78655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03274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70303" y="5387101"/>
            <a:ext cx="1513999" cy="3650248"/>
          </a:xfrm>
          <a:prstGeom prst="rect">
            <a:avLst/>
          </a:prstGeom>
        </p:spPr>
        <p:txBody>
          <a:bodyPr vert="horz" lIns="350819" tIns="175409" rIns="350819" bIns="17540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07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4842" y="17599054"/>
            <a:ext cx="1513999" cy="3650248"/>
          </a:xfrm>
          <a:prstGeom prst="rect">
            <a:avLst/>
          </a:prstGeom>
        </p:spPr>
        <p:txBody>
          <a:bodyPr vert="horz" lIns="350819" tIns="175409" rIns="350819" bIns="17540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07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4301" y="4280856"/>
            <a:ext cx="22327538" cy="17123404"/>
          </a:xfrm>
        </p:spPr>
        <p:txBody>
          <a:bodyPr anchor="ctr">
            <a:normAutofit/>
          </a:bodyPr>
          <a:lstStyle>
            <a:lvl1pPr algn="ctr">
              <a:defRPr sz="123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6430" y="24258164"/>
            <a:ext cx="24882406" cy="5549253"/>
          </a:xfrm>
        </p:spPr>
        <p:txBody>
          <a:bodyPr vert="horz" lIns="350819" tIns="175409" rIns="350819" bIns="175409" rtlCol="0" anchor="b">
            <a:normAutofit/>
          </a:bodyPr>
          <a:lstStyle>
            <a:lvl1pPr algn="r">
              <a:buNone/>
              <a:defRPr lang="en-US" sz="92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428" y="29807417"/>
            <a:ext cx="24882406" cy="6342004"/>
          </a:xfrm>
        </p:spPr>
        <p:txBody>
          <a:bodyPr anchor="t">
            <a:normAutofit/>
          </a:bodyPr>
          <a:lstStyle>
            <a:lvl1pPr marL="0" indent="0" algn="r">
              <a:buNone/>
              <a:defRPr sz="6900">
                <a:solidFill>
                  <a:schemeClr val="tx1"/>
                </a:solidFill>
              </a:defRPr>
            </a:lvl1pPr>
            <a:lvl2pPr marL="1754094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50818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6228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01637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7046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52456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78655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03274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430" y="4280856"/>
            <a:ext cx="24882411" cy="17024316"/>
          </a:xfrm>
        </p:spPr>
        <p:txBody>
          <a:bodyPr vert="horz" lIns="350819" tIns="175409" rIns="350819" bIns="175409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6429" y="21879913"/>
            <a:ext cx="24882413" cy="5232153"/>
          </a:xfrm>
        </p:spPr>
        <p:txBody>
          <a:bodyPr vert="horz" lIns="350819" tIns="175409" rIns="350819" bIns="175409" rtlCol="0" anchor="b">
            <a:normAutofit/>
          </a:bodyPr>
          <a:lstStyle>
            <a:lvl1pPr>
              <a:buNone/>
              <a:defRPr lang="en-US" sz="107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427" y="27112066"/>
            <a:ext cx="24882413" cy="9037355"/>
          </a:xfrm>
        </p:spPr>
        <p:txBody>
          <a:bodyPr anchor="t">
            <a:normAutofit/>
          </a:bodyPr>
          <a:lstStyle>
            <a:lvl1pPr marL="0" indent="0" algn="l">
              <a:buNone/>
              <a:defRPr sz="6900">
                <a:solidFill>
                  <a:schemeClr val="tx1"/>
                </a:solidFill>
              </a:defRPr>
            </a:lvl1pPr>
            <a:lvl2pPr marL="1754094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50818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6228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01637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7046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52456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78655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03274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171963" y="4280852"/>
            <a:ext cx="4396877" cy="318685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6428" y="4280852"/>
            <a:ext cx="19917781" cy="3186856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199962" y="36623395"/>
            <a:ext cx="1368875" cy="2279158"/>
          </a:xfrm>
        </p:spPr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498" y="16647753"/>
            <a:ext cx="22180347" cy="13173278"/>
          </a:xfrm>
        </p:spPr>
        <p:txBody>
          <a:bodyPr anchor="b"/>
          <a:lstStyle>
            <a:lvl1pPr algn="r">
              <a:defRPr sz="15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8494" y="29821032"/>
            <a:ext cx="22180350" cy="5370728"/>
          </a:xfrm>
        </p:spPr>
        <p:txBody>
          <a:bodyPr anchor="t">
            <a:normAutofit/>
          </a:bodyPr>
          <a:lstStyle>
            <a:lvl1pPr marL="0" indent="0" algn="r">
              <a:buNone/>
              <a:defRPr sz="7700">
                <a:solidFill>
                  <a:schemeClr val="tx1"/>
                </a:solidFill>
              </a:defRPr>
            </a:lvl1pPr>
            <a:lvl2pPr marL="1754094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50818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6228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01637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7046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52456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78655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03274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427" y="4280856"/>
            <a:ext cx="24882413" cy="10939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6429" y="16647756"/>
            <a:ext cx="12157328" cy="19501668"/>
          </a:xfrm>
        </p:spPr>
        <p:txBody>
          <a:bodyPr>
            <a:normAutofit/>
          </a:bodyPr>
          <a:lstStyle>
            <a:lvl1pPr>
              <a:defRPr sz="6900"/>
            </a:lvl1pPr>
            <a:lvl2pPr>
              <a:defRPr sz="6100"/>
            </a:lvl2pPr>
            <a:lvl3pPr>
              <a:defRPr sz="54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11506" y="16647760"/>
            <a:ext cx="12157330" cy="19501661"/>
          </a:xfrm>
        </p:spPr>
        <p:txBody>
          <a:bodyPr>
            <a:normAutofit/>
          </a:bodyPr>
          <a:lstStyle>
            <a:lvl1pPr>
              <a:defRPr sz="6900"/>
            </a:lvl1pPr>
            <a:lvl2pPr>
              <a:defRPr sz="6100"/>
            </a:lvl2pPr>
            <a:lvl3pPr>
              <a:defRPr sz="54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1373" y="16594908"/>
            <a:ext cx="11442383" cy="3597102"/>
          </a:xfrm>
        </p:spPr>
        <p:txBody>
          <a:bodyPr anchor="b">
            <a:noAutofit/>
          </a:bodyPr>
          <a:lstStyle>
            <a:lvl1pPr marL="0" indent="0">
              <a:buNone/>
              <a:defRPr sz="10700" b="0">
                <a:solidFill>
                  <a:schemeClr val="accent1">
                    <a:lumMod val="75000"/>
                  </a:schemeClr>
                </a:solidFill>
              </a:defRPr>
            </a:lvl1pPr>
            <a:lvl2pPr marL="1754094" indent="0">
              <a:buNone/>
              <a:defRPr sz="7700" b="1"/>
            </a:lvl2pPr>
            <a:lvl3pPr marL="3508187" indent="0">
              <a:buNone/>
              <a:defRPr sz="6900" b="1"/>
            </a:lvl3pPr>
            <a:lvl4pPr marL="5262281" indent="0">
              <a:buNone/>
              <a:defRPr sz="6100" b="1"/>
            </a:lvl4pPr>
            <a:lvl5pPr marL="7016374" indent="0">
              <a:buNone/>
              <a:defRPr sz="6100" b="1"/>
            </a:lvl5pPr>
            <a:lvl6pPr marL="8770468" indent="0">
              <a:buNone/>
              <a:defRPr sz="6100" b="1"/>
            </a:lvl6pPr>
            <a:lvl7pPr marL="10524561" indent="0">
              <a:buNone/>
              <a:defRPr sz="6100" b="1"/>
            </a:lvl7pPr>
            <a:lvl8pPr marL="12278655" indent="0">
              <a:buNone/>
              <a:defRPr sz="6100" b="1"/>
            </a:lvl8pPr>
            <a:lvl9pPr marL="14032748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6426" y="20819606"/>
            <a:ext cx="12157330" cy="15329809"/>
          </a:xfrm>
        </p:spPr>
        <p:txBody>
          <a:bodyPr anchor="t">
            <a:normAutofit/>
          </a:bodyPr>
          <a:lstStyle>
            <a:lvl1pPr>
              <a:defRPr sz="6900"/>
            </a:lvl1pPr>
            <a:lvl2pPr>
              <a:defRPr sz="6100"/>
            </a:lvl2pPr>
            <a:lvl3pPr>
              <a:defRPr sz="54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088336" y="16647760"/>
            <a:ext cx="11480504" cy="3597102"/>
          </a:xfrm>
        </p:spPr>
        <p:txBody>
          <a:bodyPr anchor="b">
            <a:noAutofit/>
          </a:bodyPr>
          <a:lstStyle>
            <a:lvl1pPr marL="0" indent="0">
              <a:buNone/>
              <a:defRPr sz="10700" b="0">
                <a:solidFill>
                  <a:schemeClr val="accent1">
                    <a:lumMod val="75000"/>
                  </a:schemeClr>
                </a:solidFill>
              </a:defRPr>
            </a:lvl1pPr>
            <a:lvl2pPr marL="1754094" indent="0">
              <a:buNone/>
              <a:defRPr sz="7700" b="1"/>
            </a:lvl2pPr>
            <a:lvl3pPr marL="3508187" indent="0">
              <a:buNone/>
              <a:defRPr sz="6900" b="1"/>
            </a:lvl3pPr>
            <a:lvl4pPr marL="5262281" indent="0">
              <a:buNone/>
              <a:defRPr sz="6100" b="1"/>
            </a:lvl4pPr>
            <a:lvl5pPr marL="7016374" indent="0">
              <a:buNone/>
              <a:defRPr sz="6100" b="1"/>
            </a:lvl5pPr>
            <a:lvl6pPr marL="8770468" indent="0">
              <a:buNone/>
              <a:defRPr sz="6100" b="1"/>
            </a:lvl6pPr>
            <a:lvl7pPr marL="10524561" indent="0">
              <a:buNone/>
              <a:defRPr sz="6100" b="1"/>
            </a:lvl7pPr>
            <a:lvl8pPr marL="12278655" indent="0">
              <a:buNone/>
              <a:defRPr sz="6100" b="1"/>
            </a:lvl8pPr>
            <a:lvl9pPr marL="14032748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11506" y="20819606"/>
            <a:ext cx="12157330" cy="15329809"/>
          </a:xfrm>
        </p:spPr>
        <p:txBody>
          <a:bodyPr anchor="t">
            <a:normAutofit/>
          </a:bodyPr>
          <a:lstStyle>
            <a:lvl1pPr>
              <a:defRPr sz="6900"/>
            </a:lvl1pPr>
            <a:lvl2pPr>
              <a:defRPr sz="6100"/>
            </a:lvl2pPr>
            <a:lvl3pPr>
              <a:defRPr sz="54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429" y="9988656"/>
            <a:ext cx="8814575" cy="8561705"/>
          </a:xfrm>
        </p:spPr>
        <p:txBody>
          <a:bodyPr anchor="b">
            <a:normAutofit/>
          </a:bodyPr>
          <a:lstStyle>
            <a:lvl1pPr algn="ctr">
              <a:defRPr sz="9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8752" y="4280849"/>
            <a:ext cx="15500084" cy="31868575"/>
          </a:xfrm>
        </p:spPr>
        <p:txBody>
          <a:bodyPr anchor="ctr">
            <a:normAutofit/>
          </a:bodyPr>
          <a:lstStyle>
            <a:lvl1pPr>
              <a:defRPr sz="7700"/>
            </a:lvl1pPr>
            <a:lvl2pPr>
              <a:defRPr sz="69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429" y="18550361"/>
            <a:ext cx="8814575" cy="11415607"/>
          </a:xfrm>
        </p:spPr>
        <p:txBody>
          <a:bodyPr>
            <a:normAutofit/>
          </a:bodyPr>
          <a:lstStyle>
            <a:lvl1pPr marL="0" indent="0" algn="ctr">
              <a:buNone/>
              <a:defRPr sz="6100"/>
            </a:lvl1pPr>
            <a:lvl2pPr marL="1754094" indent="0">
              <a:buNone/>
              <a:defRPr sz="4600"/>
            </a:lvl2pPr>
            <a:lvl3pPr marL="3508187" indent="0">
              <a:buNone/>
              <a:defRPr sz="3800"/>
            </a:lvl3pPr>
            <a:lvl4pPr marL="5262281" indent="0">
              <a:buNone/>
              <a:defRPr sz="3500"/>
            </a:lvl4pPr>
            <a:lvl5pPr marL="7016374" indent="0">
              <a:buNone/>
              <a:defRPr sz="3500"/>
            </a:lvl5pPr>
            <a:lvl6pPr marL="8770468" indent="0">
              <a:buNone/>
              <a:defRPr sz="3500"/>
            </a:lvl6pPr>
            <a:lvl7pPr marL="10524561" indent="0">
              <a:buNone/>
              <a:defRPr sz="3500"/>
            </a:lvl7pPr>
            <a:lvl8pPr marL="12278655" indent="0">
              <a:buNone/>
              <a:defRPr sz="3500"/>
            </a:lvl8pPr>
            <a:lvl9pPr marL="14032748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484" y="10939950"/>
            <a:ext cx="13476372" cy="8561705"/>
          </a:xfrm>
        </p:spPr>
        <p:txBody>
          <a:bodyPr anchor="b">
            <a:normAutofit/>
          </a:bodyPr>
          <a:lstStyle>
            <a:lvl1pPr algn="ctr">
              <a:defRPr sz="10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862105" y="5707803"/>
            <a:ext cx="8148607" cy="28539017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100"/>
            </a:lvl1pPr>
            <a:lvl2pPr marL="1754094" indent="0">
              <a:buNone/>
              <a:defRPr sz="6100"/>
            </a:lvl2pPr>
            <a:lvl3pPr marL="3508187" indent="0">
              <a:buNone/>
              <a:defRPr sz="6100"/>
            </a:lvl3pPr>
            <a:lvl4pPr marL="5262281" indent="0">
              <a:buNone/>
              <a:defRPr sz="6100"/>
            </a:lvl4pPr>
            <a:lvl5pPr marL="7016374" indent="0">
              <a:buNone/>
              <a:defRPr sz="6100"/>
            </a:lvl5pPr>
            <a:lvl6pPr marL="8770468" indent="0">
              <a:buNone/>
              <a:defRPr sz="6100"/>
            </a:lvl6pPr>
            <a:lvl7pPr marL="10524561" indent="0">
              <a:buNone/>
              <a:defRPr sz="6100"/>
            </a:lvl7pPr>
            <a:lvl8pPr marL="12278655" indent="0">
              <a:buNone/>
              <a:defRPr sz="6100"/>
            </a:lvl8pPr>
            <a:lvl9pPr marL="14032748" indent="0">
              <a:buNone/>
              <a:defRPr sz="6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484" y="19501655"/>
            <a:ext cx="13476372" cy="11415607"/>
          </a:xfrm>
        </p:spPr>
        <p:txBody>
          <a:bodyPr>
            <a:normAutofit/>
          </a:bodyPr>
          <a:lstStyle>
            <a:lvl1pPr marL="0" indent="0" algn="ctr">
              <a:buNone/>
              <a:defRPr sz="6900"/>
            </a:lvl1pPr>
            <a:lvl2pPr marL="1754094" indent="0">
              <a:buNone/>
              <a:defRPr sz="4600"/>
            </a:lvl2pPr>
            <a:lvl3pPr marL="3508187" indent="0">
              <a:buNone/>
              <a:defRPr sz="3800"/>
            </a:lvl3pPr>
            <a:lvl4pPr marL="5262281" indent="0">
              <a:buNone/>
              <a:defRPr sz="3500"/>
            </a:lvl4pPr>
            <a:lvl5pPr marL="7016374" indent="0">
              <a:buNone/>
              <a:defRPr sz="3500"/>
            </a:lvl5pPr>
            <a:lvl6pPr marL="8770468" indent="0">
              <a:buNone/>
              <a:defRPr sz="3500"/>
            </a:lvl6pPr>
            <a:lvl7pPr marL="10524561" indent="0">
              <a:buNone/>
              <a:defRPr sz="3500"/>
            </a:lvl7pPr>
            <a:lvl8pPr marL="12278655" indent="0">
              <a:buNone/>
              <a:defRPr sz="3500"/>
            </a:lvl8pPr>
            <a:lvl9pPr marL="14032748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4557" y="3"/>
            <a:ext cx="6052054" cy="4280853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6427" y="4280856"/>
            <a:ext cx="24882413" cy="10939950"/>
          </a:xfrm>
          <a:prstGeom prst="rect">
            <a:avLst/>
          </a:prstGeom>
          <a:effectLst/>
        </p:spPr>
        <p:txBody>
          <a:bodyPr vert="horz" lIns="350819" tIns="175409" rIns="350819" bIns="1754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424" y="16647756"/>
            <a:ext cx="24882413" cy="19501668"/>
          </a:xfrm>
          <a:prstGeom prst="rect">
            <a:avLst/>
          </a:prstGeom>
        </p:spPr>
        <p:txBody>
          <a:bodyPr vert="horz" lIns="350819" tIns="175409" rIns="350819" bIns="175409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1963" y="36724168"/>
            <a:ext cx="2838748" cy="2279158"/>
          </a:xfrm>
          <a:prstGeom prst="rect">
            <a:avLst/>
          </a:prstGeom>
        </p:spPr>
        <p:txBody>
          <a:bodyPr vert="horz" lIns="350819" tIns="175409" rIns="350819" bIns="175409" rtlCol="0" anchor="ctr"/>
          <a:lstStyle>
            <a:lvl1pPr algn="r">
              <a:defRPr sz="3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D8A569-5F48-4F91-B4BF-FE9B5CAF51FA}" type="datetimeFigureOut">
              <a:rPr lang="en-IE" smtClean="0"/>
              <a:pPr/>
              <a:t>24/07/2017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8497" y="36724168"/>
            <a:ext cx="17594218" cy="2279158"/>
          </a:xfrm>
          <a:prstGeom prst="rect">
            <a:avLst/>
          </a:prstGeom>
        </p:spPr>
        <p:txBody>
          <a:bodyPr vert="horz" lIns="350819" tIns="175409" rIns="350819" bIns="175409" rtlCol="0" anchor="ctr"/>
          <a:lstStyle>
            <a:lvl1pPr algn="l">
              <a:defRPr sz="3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99962" y="36724168"/>
            <a:ext cx="1368875" cy="2279158"/>
          </a:xfrm>
          <a:prstGeom prst="rect">
            <a:avLst/>
          </a:prstGeom>
        </p:spPr>
        <p:txBody>
          <a:bodyPr vert="horz" lIns="350819" tIns="175409" rIns="350819" bIns="175409" rtlCol="0" anchor="ctr"/>
          <a:lstStyle>
            <a:lvl1pPr algn="r">
              <a:defRPr sz="3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667B97-1F7C-4B4C-8651-B72750242849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1754094" rtl="0" eaLnBrk="1" latinLnBrk="0" hangingPunct="1">
        <a:spcBef>
          <a:spcPct val="0"/>
        </a:spcBef>
        <a:buNone/>
        <a:defRPr sz="153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96308" indent="-1096308" algn="l" defTabSz="1754094" rtl="0" eaLnBrk="1" latinLnBrk="0" hangingPunct="1">
        <a:spcBef>
          <a:spcPct val="20000"/>
        </a:spcBef>
        <a:spcAft>
          <a:spcPts val="2302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9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850402" indent="-1096308" algn="l" defTabSz="1754094" rtl="0" eaLnBrk="1" latinLnBrk="0" hangingPunct="1">
        <a:spcBef>
          <a:spcPct val="20000"/>
        </a:spcBef>
        <a:spcAft>
          <a:spcPts val="2302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77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4604495" indent="-1096308" algn="l" defTabSz="1754094" rtl="0" eaLnBrk="1" latinLnBrk="0" hangingPunct="1">
        <a:spcBef>
          <a:spcPct val="20000"/>
        </a:spcBef>
        <a:spcAft>
          <a:spcPts val="2302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6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5920066" indent="-657785" algn="l" defTabSz="1754094" rtl="0" eaLnBrk="1" latinLnBrk="0" hangingPunct="1">
        <a:spcBef>
          <a:spcPct val="20000"/>
        </a:spcBef>
        <a:spcAft>
          <a:spcPts val="2302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6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7674159" indent="-657785" algn="l" defTabSz="1754094" rtl="0" eaLnBrk="1" latinLnBrk="0" hangingPunct="1">
        <a:spcBef>
          <a:spcPct val="20000"/>
        </a:spcBef>
        <a:spcAft>
          <a:spcPts val="2302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9647514" indent="-877047" algn="l" defTabSz="1754094" rtl="0" eaLnBrk="1" latinLnBrk="0" hangingPunct="1">
        <a:spcBef>
          <a:spcPct val="20000"/>
        </a:spcBef>
        <a:spcAft>
          <a:spcPts val="2302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1401608" indent="-877047" algn="l" defTabSz="1754094" rtl="0" eaLnBrk="1" latinLnBrk="0" hangingPunct="1">
        <a:spcBef>
          <a:spcPct val="20000"/>
        </a:spcBef>
        <a:spcAft>
          <a:spcPts val="2302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3155701" indent="-877047" algn="l" defTabSz="1754094" rtl="0" eaLnBrk="1" latinLnBrk="0" hangingPunct="1">
        <a:spcBef>
          <a:spcPct val="20000"/>
        </a:spcBef>
        <a:spcAft>
          <a:spcPts val="2302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4909795" indent="-877047" algn="l" defTabSz="1754094" rtl="0" eaLnBrk="1" latinLnBrk="0" hangingPunct="1">
        <a:spcBef>
          <a:spcPct val="20000"/>
        </a:spcBef>
        <a:spcAft>
          <a:spcPts val="2302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5409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54094" algn="l" defTabSz="175409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187" algn="l" defTabSz="175409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62281" algn="l" defTabSz="175409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16374" algn="l" defTabSz="175409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70468" algn="l" defTabSz="175409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524561" algn="l" defTabSz="175409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78655" algn="l" defTabSz="175409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4032748" algn="l" defTabSz="175409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6339" y="233910"/>
            <a:ext cx="2232248" cy="2776588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/>
              <a:t>38.</a:t>
            </a:r>
            <a:endParaRPr lang="en-IE" sz="6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22763" y="521942"/>
            <a:ext cx="21170352" cy="5040560"/>
          </a:xfrm>
          <a:prstGeom prst="rect">
            <a:avLst/>
          </a:prstGeom>
        </p:spPr>
        <p:txBody>
          <a:bodyPr vert="horz" lIns="417643" tIns="208822" rIns="417643" bIns="208822" rtlCol="0" anchor="t">
            <a:no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0000" b="1" dirty="0" smtClean="0"/>
              <a:t>X-Ray Fluorescence to Determine Toxic Metals In Soil</a:t>
            </a:r>
            <a:endParaRPr lang="en-US" sz="10000" b="1" dirty="0" smtClean="0"/>
          </a:p>
          <a:p>
            <a:r>
              <a:rPr lang="en-IE" sz="7200" b="1" dirty="0" smtClean="0"/>
              <a:t>Premier Girls Secondary School</a:t>
            </a:r>
          </a:p>
          <a:p>
            <a:r>
              <a:rPr lang="en-US" sz="5400" b="1" dirty="0" err="1" smtClean="0"/>
              <a:t>Editha</a:t>
            </a:r>
            <a:r>
              <a:rPr lang="en-US" sz="5400" b="1" dirty="0" smtClean="0"/>
              <a:t> Timothy and </a:t>
            </a:r>
            <a:r>
              <a:rPr lang="en-US" sz="5400" b="1" dirty="0" err="1" smtClean="0"/>
              <a:t>Specioza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Magesa</a:t>
            </a:r>
            <a:endParaRPr lang="en-US" sz="5400" b="1" dirty="0" smtClean="0"/>
          </a:p>
        </p:txBody>
      </p:sp>
      <p:pic>
        <p:nvPicPr>
          <p:cNvPr id="1026" name="Picture 2" descr="C:\Users\brendan.doggett\Desktop\DCCYST\mediavest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9179" y="521942"/>
            <a:ext cx="3888432" cy="389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06739" y="5778526"/>
            <a:ext cx="21602400" cy="6368713"/>
          </a:xfrm>
          <a:prstGeom prst="roundRect">
            <a:avLst>
              <a:gd name="adj" fmla="val 4264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E" sz="4000" b="1" dirty="0" smtClean="0">
                <a:latin typeface="Calibri" pitchFamily="34" charset="0"/>
                <a:cs typeface="Calibri" pitchFamily="34" charset="0"/>
              </a:rPr>
              <a:t>Abstract:</a:t>
            </a:r>
          </a:p>
          <a:p>
            <a:pPr algn="just"/>
            <a:r>
              <a:rPr lang="en-IE" sz="4000" dirty="0" smtClean="0"/>
              <a:t>This study aims at determining the levels of toxic metals in the densely populated </a:t>
            </a:r>
            <a:r>
              <a:rPr lang="en-IE" sz="4000" dirty="0" smtClean="0"/>
              <a:t>and rapidly </a:t>
            </a:r>
            <a:r>
              <a:rPr lang="en-IE" sz="4000" dirty="0" smtClean="0"/>
              <a:t>growing city of Dar </a:t>
            </a:r>
            <a:r>
              <a:rPr lang="en-IE" sz="4000" dirty="0" err="1" smtClean="0"/>
              <a:t>es</a:t>
            </a:r>
            <a:r>
              <a:rPr lang="en-IE" sz="4000" dirty="0" smtClean="0"/>
              <a:t> salaam particularly </a:t>
            </a:r>
            <a:r>
              <a:rPr lang="en-IE" sz="4000" dirty="0" err="1" smtClean="0"/>
              <a:t>Sinza</a:t>
            </a:r>
            <a:r>
              <a:rPr lang="en-IE" sz="4000" dirty="0" smtClean="0"/>
              <a:t> area and the old buildings </a:t>
            </a:r>
            <a:r>
              <a:rPr lang="en-IE" sz="4000" dirty="0" smtClean="0"/>
              <a:t>of </a:t>
            </a:r>
            <a:r>
              <a:rPr lang="en-IE" sz="4000" dirty="0" err="1" smtClean="0"/>
              <a:t>Bagamoyo</a:t>
            </a:r>
            <a:r>
              <a:rPr lang="en-IE" sz="4000" dirty="0" smtClean="0"/>
              <a:t>. The results presented in this work show that most samples from </a:t>
            </a:r>
            <a:r>
              <a:rPr lang="en-IE" sz="4000" dirty="0" err="1" smtClean="0"/>
              <a:t>Bagamoyo</a:t>
            </a:r>
            <a:r>
              <a:rPr lang="en-IE" sz="4000" dirty="0" smtClean="0"/>
              <a:t> area </a:t>
            </a:r>
            <a:r>
              <a:rPr lang="en-IE" sz="4000" dirty="0" smtClean="0"/>
              <a:t>have low levels of toxic metal pollution as compared to WHO </a:t>
            </a:r>
            <a:r>
              <a:rPr lang="en-IE" sz="4000" dirty="0" smtClean="0"/>
              <a:t>established standards </a:t>
            </a:r>
            <a:r>
              <a:rPr lang="en-IE" sz="4000" dirty="0" smtClean="0"/>
              <a:t>for allowable limits of metal contents in soils. However, they are higher </a:t>
            </a:r>
            <a:r>
              <a:rPr lang="en-IE" sz="4000" dirty="0" smtClean="0"/>
              <a:t>than metal </a:t>
            </a:r>
            <a:r>
              <a:rPr lang="en-IE" sz="4000" dirty="0" smtClean="0"/>
              <a:t>concentrations obtained from previous studies in different parts of Dar </a:t>
            </a:r>
            <a:r>
              <a:rPr lang="en-IE" sz="4000" dirty="0" err="1" smtClean="0"/>
              <a:t>es</a:t>
            </a:r>
            <a:r>
              <a:rPr lang="en-IE" sz="4000" dirty="0" smtClean="0"/>
              <a:t> </a:t>
            </a:r>
            <a:r>
              <a:rPr lang="en-IE" sz="4000" dirty="0" smtClean="0"/>
              <a:t>salaam City </a:t>
            </a:r>
            <a:r>
              <a:rPr lang="en-IE" sz="4000" dirty="0" smtClean="0"/>
              <a:t>and other parts of the country (</a:t>
            </a:r>
            <a:r>
              <a:rPr lang="en-IE" sz="4000" dirty="0" err="1" smtClean="0"/>
              <a:t>Ak’habuhaya</a:t>
            </a:r>
            <a:r>
              <a:rPr lang="en-IE" sz="4000" dirty="0" smtClean="0"/>
              <a:t> Jonathan and </a:t>
            </a:r>
            <a:r>
              <a:rPr lang="en-IE" sz="4000" dirty="0" err="1" smtClean="0"/>
              <a:t>Lodenus</a:t>
            </a:r>
            <a:r>
              <a:rPr lang="en-IE" sz="4000" dirty="0" smtClean="0"/>
              <a:t> Martin </a:t>
            </a:r>
            <a:r>
              <a:rPr lang="en-IE" sz="4000" dirty="0" smtClean="0"/>
              <a:t>1988, </a:t>
            </a:r>
            <a:r>
              <a:rPr lang="en-IE" sz="4000" dirty="0" err="1" smtClean="0"/>
              <a:t>Machiwa</a:t>
            </a:r>
            <a:r>
              <a:rPr lang="en-IE" sz="4000" dirty="0" smtClean="0"/>
              <a:t> </a:t>
            </a:r>
            <a:r>
              <a:rPr lang="en-IE" sz="4000" dirty="0" smtClean="0"/>
              <a:t>1992, </a:t>
            </a:r>
            <a:r>
              <a:rPr lang="en-IE" sz="4000" dirty="0" err="1" smtClean="0"/>
              <a:t>Kishe-machumu</a:t>
            </a:r>
            <a:r>
              <a:rPr lang="en-IE" sz="4000" dirty="0" smtClean="0"/>
              <a:t> 2003, </a:t>
            </a:r>
            <a:r>
              <a:rPr lang="en-IE" sz="4000" dirty="0" err="1" smtClean="0"/>
              <a:t>Mwegoha</a:t>
            </a:r>
            <a:r>
              <a:rPr lang="en-IE" sz="4000" dirty="0" smtClean="0"/>
              <a:t> and </a:t>
            </a:r>
            <a:r>
              <a:rPr lang="en-IE" sz="4000" dirty="0" err="1" smtClean="0"/>
              <a:t>Kihampa</a:t>
            </a:r>
            <a:r>
              <a:rPr lang="en-IE" sz="4000" dirty="0" smtClean="0"/>
              <a:t> 2010</a:t>
            </a:r>
            <a:r>
              <a:rPr lang="en-IE" sz="4000" dirty="0" smtClean="0"/>
              <a:t>). This </a:t>
            </a:r>
            <a:r>
              <a:rPr lang="en-IE" sz="4000" dirty="0" smtClean="0"/>
              <a:t>implies that as time goes on, the metal concentrations will keep on increase due </a:t>
            </a:r>
            <a:r>
              <a:rPr lang="en-IE" sz="4000" dirty="0" smtClean="0"/>
              <a:t>to the </a:t>
            </a:r>
            <a:r>
              <a:rPr lang="en-IE" sz="4000" dirty="0" smtClean="0"/>
              <a:t>peeling away of the paints from the buildings which is toxic to people and </a:t>
            </a:r>
            <a:r>
              <a:rPr lang="en-IE" sz="4000" dirty="0" smtClean="0"/>
              <a:t>other ecosystems </a:t>
            </a:r>
            <a:r>
              <a:rPr lang="en-IE" sz="4000" dirty="0" smtClean="0"/>
              <a:t>around the area.</a:t>
            </a:r>
            <a:endParaRPr lang="en-IE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6699" y="12536154"/>
            <a:ext cx="26066896" cy="11388388"/>
          </a:xfrm>
          <a:prstGeom prst="roundRect">
            <a:avLst>
              <a:gd name="adj" fmla="val 4739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E" sz="4000" b="1" dirty="0" smtClean="0">
                <a:latin typeface="Calibri" pitchFamily="34" charset="0"/>
                <a:cs typeface="Calibri" pitchFamily="34" charset="0"/>
              </a:rPr>
              <a:t>Method:</a:t>
            </a:r>
          </a:p>
          <a:p>
            <a:pPr algn="just"/>
            <a:r>
              <a:rPr lang="en-IE" sz="4000" dirty="0" smtClean="0"/>
              <a:t>The study was carried out at </a:t>
            </a:r>
            <a:r>
              <a:rPr lang="en-IE" sz="4000" dirty="0" err="1" smtClean="0"/>
              <a:t>Sinza</a:t>
            </a:r>
            <a:r>
              <a:rPr lang="en-IE" sz="4000" dirty="0" smtClean="0"/>
              <a:t> area in Dar </a:t>
            </a:r>
            <a:r>
              <a:rPr lang="en-IE" sz="4000" dirty="0" err="1" smtClean="0"/>
              <a:t>es</a:t>
            </a:r>
            <a:r>
              <a:rPr lang="en-IE" sz="4000" dirty="0" smtClean="0"/>
              <a:t> salaam and </a:t>
            </a:r>
            <a:r>
              <a:rPr lang="en-IE" sz="4000" dirty="0" err="1" smtClean="0"/>
              <a:t>Bagamoyo</a:t>
            </a:r>
            <a:r>
              <a:rPr lang="en-IE" sz="4000" dirty="0" smtClean="0"/>
              <a:t> at </a:t>
            </a:r>
            <a:r>
              <a:rPr lang="en-IE" sz="4000" dirty="0" err="1" smtClean="0"/>
              <a:t>Mwambao</a:t>
            </a:r>
            <a:r>
              <a:rPr lang="en-IE" sz="4000" dirty="0" smtClean="0"/>
              <a:t> area</a:t>
            </a:r>
            <a:r>
              <a:rPr lang="en-IE" sz="4000" dirty="0" smtClean="0"/>
              <a:t>. The selection of </a:t>
            </a:r>
            <a:r>
              <a:rPr lang="en-IE" sz="4000" dirty="0" err="1" smtClean="0"/>
              <a:t>Sinza</a:t>
            </a:r>
            <a:r>
              <a:rPr lang="en-IE" sz="4000" dirty="0" smtClean="0"/>
              <a:t> area was due to the reason that it is one of the </a:t>
            </a:r>
            <a:r>
              <a:rPr lang="en-IE" sz="4000" dirty="0" smtClean="0"/>
              <a:t>densely populated </a:t>
            </a:r>
            <a:r>
              <a:rPr lang="en-IE" sz="4000" dirty="0" smtClean="0"/>
              <a:t>areas in Dar </a:t>
            </a:r>
            <a:r>
              <a:rPr lang="en-IE" sz="4000" dirty="0" err="1" smtClean="0"/>
              <a:t>es</a:t>
            </a:r>
            <a:r>
              <a:rPr lang="en-IE" sz="4000" dirty="0" smtClean="0"/>
              <a:t> salaam containing numerous workshops such as soldering </a:t>
            </a:r>
            <a:r>
              <a:rPr lang="en-IE" sz="4000" dirty="0" smtClean="0"/>
              <a:t>and welding </a:t>
            </a:r>
            <a:r>
              <a:rPr lang="en-IE" sz="4000" dirty="0" smtClean="0"/>
              <a:t>workshops that are possible sources of toxic metals in the environment.</a:t>
            </a:r>
          </a:p>
          <a:p>
            <a:pPr algn="just"/>
            <a:r>
              <a:rPr lang="en-IE" sz="4000" dirty="0" err="1" smtClean="0"/>
              <a:t>Bagamoyo</a:t>
            </a:r>
            <a:r>
              <a:rPr lang="en-IE" sz="4000" dirty="0" smtClean="0"/>
              <a:t> area was selected due to the presence of numerous old buildings which </a:t>
            </a:r>
            <a:r>
              <a:rPr lang="en-IE" sz="4000" dirty="0" smtClean="0"/>
              <a:t>act as </a:t>
            </a:r>
            <a:r>
              <a:rPr lang="en-IE" sz="4000" dirty="0" smtClean="0"/>
              <a:t>sources of toxic metals to the surrounding soils since old paints contained </a:t>
            </a:r>
            <a:r>
              <a:rPr lang="en-IE" sz="4000" dirty="0" smtClean="0"/>
              <a:t>toxic element </a:t>
            </a:r>
            <a:r>
              <a:rPr lang="en-IE" sz="4000" dirty="0" smtClean="0"/>
              <a:t>Lead (</a:t>
            </a:r>
            <a:r>
              <a:rPr lang="en-IE" sz="4000" dirty="0" err="1" smtClean="0"/>
              <a:t>Pb</a:t>
            </a:r>
            <a:r>
              <a:rPr lang="en-IE" sz="4000" dirty="0" smtClean="0"/>
              <a:t>) as one of its components.</a:t>
            </a:r>
          </a:p>
          <a:p>
            <a:pPr algn="just"/>
            <a:r>
              <a:rPr lang="en-IE" sz="4000" dirty="0" smtClean="0"/>
              <a:t>Samples at </a:t>
            </a:r>
            <a:r>
              <a:rPr lang="en-IE" sz="4000" dirty="0" err="1" smtClean="0"/>
              <a:t>Sinza</a:t>
            </a:r>
            <a:r>
              <a:rPr lang="en-IE" sz="4000" dirty="0" smtClean="0"/>
              <a:t> area were taken around welding workshops whereby at each </a:t>
            </a:r>
            <a:r>
              <a:rPr lang="en-IE" sz="4000" dirty="0" smtClean="0"/>
              <a:t>workshop 3 </a:t>
            </a:r>
            <a:r>
              <a:rPr lang="en-IE" sz="4000" dirty="0" smtClean="0"/>
              <a:t>soil samples of 500g each were taken at distances 0m, 1m and 5m from the </a:t>
            </a:r>
            <a:r>
              <a:rPr lang="en-IE" sz="4000" dirty="0" err="1" smtClean="0"/>
              <a:t>center</a:t>
            </a:r>
            <a:r>
              <a:rPr lang="en-IE" sz="4000" dirty="0" smtClean="0"/>
              <a:t> </a:t>
            </a:r>
            <a:r>
              <a:rPr lang="en-IE" sz="4000" dirty="0" smtClean="0"/>
              <a:t>of the </a:t>
            </a:r>
            <a:r>
              <a:rPr lang="en-IE" sz="4000" dirty="0" smtClean="0"/>
              <a:t>workshop where most welding activities are mostly conducted. Samples from </a:t>
            </a:r>
            <a:r>
              <a:rPr lang="en-IE" sz="4000" dirty="0" smtClean="0"/>
              <a:t>the old </a:t>
            </a:r>
            <a:r>
              <a:rPr lang="en-IE" sz="4000" dirty="0" smtClean="0"/>
              <a:t>buildings of </a:t>
            </a:r>
            <a:r>
              <a:rPr lang="en-IE" sz="4000" dirty="0" err="1" smtClean="0"/>
              <a:t>Bagamoyo</a:t>
            </a:r>
            <a:r>
              <a:rPr lang="en-IE" sz="4000" dirty="0" smtClean="0"/>
              <a:t> were taken at the foundation of the building, 2m and 5m</a:t>
            </a:r>
          </a:p>
          <a:p>
            <a:pPr algn="just"/>
            <a:r>
              <a:rPr lang="en-IE" sz="4000" dirty="0" smtClean="0"/>
              <a:t>next to the </a:t>
            </a:r>
            <a:r>
              <a:rPr lang="en-IE" sz="4000" dirty="0" smtClean="0"/>
              <a:t>building. The </a:t>
            </a:r>
            <a:r>
              <a:rPr lang="en-IE" sz="4000" dirty="0" smtClean="0"/>
              <a:t>essence was to obtain the relationship between metal levels in soils and the </a:t>
            </a:r>
            <a:r>
              <a:rPr lang="en-IE" sz="4000" dirty="0" smtClean="0"/>
              <a:t>distance from </a:t>
            </a:r>
            <a:r>
              <a:rPr lang="en-IE" sz="4000" dirty="0" smtClean="0"/>
              <a:t>the source of dispersion of the metals. </a:t>
            </a:r>
            <a:r>
              <a:rPr lang="en-IE" sz="4000" dirty="0" smtClean="0"/>
              <a:t>   </a:t>
            </a:r>
            <a:endParaRPr lang="en-IE" sz="4000" dirty="0" smtClean="0"/>
          </a:p>
          <a:p>
            <a:pPr algn="just"/>
            <a:r>
              <a:rPr lang="en-IE" sz="4000" b="1" dirty="0" smtClean="0"/>
              <a:t>Portable X-Ray Fluorescence (</a:t>
            </a:r>
            <a:r>
              <a:rPr lang="en-IE" sz="4000" b="1" dirty="0" err="1" smtClean="0"/>
              <a:t>pXRF</a:t>
            </a:r>
            <a:r>
              <a:rPr lang="en-IE" sz="4000" b="1" dirty="0" smtClean="0"/>
              <a:t>) analysis</a:t>
            </a:r>
          </a:p>
          <a:p>
            <a:pPr algn="just"/>
            <a:r>
              <a:rPr lang="en-IE" sz="4000" dirty="0" smtClean="0"/>
              <a:t>Metal determination in the soil samples was done using a Portable X-Ray </a:t>
            </a:r>
            <a:r>
              <a:rPr lang="en-IE" sz="4000" dirty="0" smtClean="0"/>
              <a:t>Fluorescence analyzer</a:t>
            </a:r>
            <a:r>
              <a:rPr lang="en-IE" sz="4000" dirty="0" smtClean="0"/>
              <a:t>, Delta classic model with Tantalum anode in the mining and soil modes. </a:t>
            </a:r>
            <a:r>
              <a:rPr lang="en-IE" sz="4000" dirty="0" smtClean="0"/>
              <a:t>The finer </a:t>
            </a:r>
            <a:r>
              <a:rPr lang="en-IE" sz="4000" dirty="0" smtClean="0"/>
              <a:t>fraction of the samples less than 250μ were analyzed together with </a:t>
            </a:r>
            <a:r>
              <a:rPr lang="en-IE" sz="4000" dirty="0" smtClean="0"/>
              <a:t>standard samples </a:t>
            </a:r>
            <a:r>
              <a:rPr lang="en-IE" sz="4000" dirty="0" smtClean="0"/>
              <a:t>NIST 2711a, NIST 2710a and Pure Silica (Si so as to check the </a:t>
            </a:r>
            <a:r>
              <a:rPr lang="en-IE" sz="4000" dirty="0" smtClean="0"/>
              <a:t>accuracy and </a:t>
            </a:r>
            <a:r>
              <a:rPr lang="en-IE" sz="4000" dirty="0" smtClean="0"/>
              <a:t>precision of the instrument. The Portable XRF was calibrated before starting </a:t>
            </a:r>
            <a:r>
              <a:rPr lang="en-IE" sz="4000" dirty="0" smtClean="0"/>
              <a:t>the measurements </a:t>
            </a:r>
            <a:r>
              <a:rPr lang="en-IE" sz="4000" dirty="0" smtClean="0"/>
              <a:t>and after every ten sample interval. Each sample was analyzed </a:t>
            </a:r>
            <a:r>
              <a:rPr lang="en-IE" sz="4000" dirty="0" smtClean="0"/>
              <a:t>three times </a:t>
            </a:r>
            <a:r>
              <a:rPr lang="en-IE" sz="4000" dirty="0" smtClean="0"/>
              <a:t>for a 60 seconds exposure time and the average reading was taken as the result </a:t>
            </a:r>
            <a:r>
              <a:rPr lang="en-IE" sz="4000" dirty="0" smtClean="0"/>
              <a:t>for further </a:t>
            </a:r>
            <a:r>
              <a:rPr lang="en-IE" sz="4000" dirty="0" smtClean="0"/>
              <a:t>interpretation.</a:t>
            </a:r>
            <a:endParaRPr lang="en-IE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970635" y="23789470"/>
            <a:ext cx="22682520" cy="3231416"/>
          </a:xfrm>
          <a:prstGeom prst="roundRect">
            <a:avLst>
              <a:gd name="adj" fmla="val 4739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E" sz="4000" b="1" dirty="0" smtClean="0">
                <a:latin typeface="Calibri" pitchFamily="34" charset="0"/>
                <a:cs typeface="Calibri" pitchFamily="34" charset="0"/>
              </a:rPr>
              <a:t>Results:</a:t>
            </a:r>
          </a:p>
          <a:p>
            <a:r>
              <a:rPr lang="en-IE" sz="4000" dirty="0" smtClean="0"/>
              <a:t>The levels of toxic metals obtained in </a:t>
            </a:r>
            <a:r>
              <a:rPr lang="en-IE" sz="4000" dirty="0" err="1" smtClean="0"/>
              <a:t>Sinza</a:t>
            </a:r>
            <a:r>
              <a:rPr lang="en-IE" sz="4000" dirty="0" smtClean="0"/>
              <a:t> area are as shown in Table 1. </a:t>
            </a:r>
            <a:r>
              <a:rPr lang="en-IE" sz="4000" dirty="0" smtClean="0"/>
              <a:t>Iron concentration </a:t>
            </a:r>
            <a:r>
              <a:rPr lang="en-IE" sz="4000" dirty="0" smtClean="0"/>
              <a:t>was highest in SNZ 001A (286318 ± 5658ppm) and lowest at SNZ </a:t>
            </a:r>
            <a:r>
              <a:rPr lang="en-IE" sz="4000" dirty="0" smtClean="0"/>
              <a:t>003C (15373±278ppm</a:t>
            </a:r>
            <a:r>
              <a:rPr lang="en-IE" sz="4000" dirty="0" smtClean="0"/>
              <a:t>) whereas copper was highest in SNZ 002A (686 ± 30ppm). Zinc </a:t>
            </a:r>
            <a:r>
              <a:rPr lang="en-IE" sz="4000" dirty="0" smtClean="0"/>
              <a:t>levels were </a:t>
            </a:r>
            <a:r>
              <a:rPr lang="en-IE" sz="4000" dirty="0" smtClean="0"/>
              <a:t>highest at SNZ 002A (1199 ± 36ppm) and lowest at SNZ 003C (85 ± 9ppm),</a:t>
            </a:r>
            <a:r>
              <a:rPr lang="en-IE" sz="4000" dirty="0" smtClean="0"/>
              <a:t>Lead was </a:t>
            </a:r>
            <a:r>
              <a:rPr lang="en-IE" sz="4000" dirty="0" smtClean="0"/>
              <a:t>highest at SNZ 002A (501±19ppm) while </a:t>
            </a:r>
            <a:r>
              <a:rPr lang="en-IE" sz="4000" dirty="0" err="1" smtClean="0"/>
              <a:t>Mn</a:t>
            </a:r>
            <a:r>
              <a:rPr lang="en-IE" sz="4000" dirty="0" smtClean="0"/>
              <a:t> was highest at SNZ </a:t>
            </a:r>
            <a:r>
              <a:rPr lang="en-IE" sz="4000" dirty="0" smtClean="0"/>
              <a:t>001A (1684±104ppm</a:t>
            </a:r>
            <a:r>
              <a:rPr lang="en-IE" sz="4000" dirty="0" smtClean="0"/>
              <a:t>).</a:t>
            </a:r>
            <a:endParaRPr lang="en-IE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626819" y="32800913"/>
            <a:ext cx="24914768" cy="5741253"/>
          </a:xfrm>
          <a:prstGeom prst="roundRect">
            <a:avLst>
              <a:gd name="adj" fmla="val 4739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E" sz="4000" b="1" dirty="0" smtClean="0">
                <a:latin typeface="Calibri" pitchFamily="34" charset="0"/>
                <a:cs typeface="Calibri" pitchFamily="34" charset="0"/>
              </a:rPr>
              <a:t>Conclusions:</a:t>
            </a:r>
          </a:p>
          <a:p>
            <a:r>
              <a:rPr lang="en-IE" sz="4000" dirty="0" smtClean="0"/>
              <a:t>The investigation on toxic metal contents from </a:t>
            </a:r>
            <a:r>
              <a:rPr lang="en-IE" sz="4000" dirty="0" err="1" smtClean="0"/>
              <a:t>Bagamoyo</a:t>
            </a:r>
            <a:r>
              <a:rPr lang="en-IE" sz="4000" dirty="0" smtClean="0"/>
              <a:t> and </a:t>
            </a:r>
            <a:r>
              <a:rPr lang="en-IE" sz="4000" dirty="0" err="1" smtClean="0"/>
              <a:t>Sinza</a:t>
            </a:r>
            <a:r>
              <a:rPr lang="en-IE" sz="4000" dirty="0" smtClean="0"/>
              <a:t> area showed </a:t>
            </a:r>
            <a:r>
              <a:rPr lang="en-IE" sz="4000" dirty="0" smtClean="0"/>
              <a:t>that the </a:t>
            </a:r>
            <a:r>
              <a:rPr lang="en-IE" sz="4000" dirty="0" smtClean="0"/>
              <a:t>concentration of toxic metals decrease with increasing distance from the </a:t>
            </a:r>
            <a:r>
              <a:rPr lang="en-IE" sz="4000" dirty="0" smtClean="0"/>
              <a:t>building and </a:t>
            </a:r>
            <a:r>
              <a:rPr lang="en-IE" sz="4000" dirty="0" smtClean="0"/>
              <a:t>workshop respectively except for a few samples that showed a pattern </a:t>
            </a:r>
            <a:r>
              <a:rPr lang="en-IE" sz="4000" dirty="0" smtClean="0"/>
              <a:t>different from </a:t>
            </a:r>
            <a:r>
              <a:rPr lang="en-IE" sz="4000" dirty="0" smtClean="0"/>
              <a:t>the expected pattern. This may be caused by the continuous erosion of the soil </a:t>
            </a:r>
            <a:r>
              <a:rPr lang="en-IE" sz="4000" dirty="0" smtClean="0"/>
              <a:t>by water </a:t>
            </a:r>
            <a:r>
              <a:rPr lang="en-IE" sz="4000" dirty="0" smtClean="0"/>
              <a:t>and the presence of transported soils in the area brought to the site </a:t>
            </a:r>
            <a:r>
              <a:rPr lang="en-IE" sz="4000" dirty="0" smtClean="0"/>
              <a:t>for rehabilitation </a:t>
            </a:r>
            <a:r>
              <a:rPr lang="en-IE" sz="4000" dirty="0" smtClean="0"/>
              <a:t>and other construction activities.</a:t>
            </a:r>
          </a:p>
          <a:p>
            <a:r>
              <a:rPr lang="en-IE" sz="4000" dirty="0" smtClean="0"/>
              <a:t>High toxic metal contents in </a:t>
            </a:r>
            <a:r>
              <a:rPr lang="en-IE" sz="4000" dirty="0" err="1" smtClean="0"/>
              <a:t>Sinza</a:t>
            </a:r>
            <a:r>
              <a:rPr lang="en-IE" sz="4000" dirty="0" smtClean="0"/>
              <a:t> area than the WHO permissible levels of </a:t>
            </a:r>
            <a:r>
              <a:rPr lang="en-IE" sz="4000" dirty="0" smtClean="0"/>
              <a:t>toxic metals </a:t>
            </a:r>
            <a:r>
              <a:rPr lang="en-IE" sz="4000" dirty="0" smtClean="0"/>
              <a:t>in soils and the results from previous studies imply that the area is </a:t>
            </a:r>
            <a:r>
              <a:rPr lang="en-IE" sz="4000" dirty="0" smtClean="0"/>
              <a:t>highly polluted </a:t>
            </a:r>
            <a:r>
              <a:rPr lang="en-IE" sz="4000" dirty="0" smtClean="0"/>
              <a:t>with toxic metals posing a high risk to people living in the surrounding areas.</a:t>
            </a:r>
            <a:endParaRPr lang="en-IE" sz="4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75" y="2754190"/>
            <a:ext cx="2400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71035" y="38686182"/>
            <a:ext cx="23186576" cy="3858875"/>
          </a:xfrm>
          <a:prstGeom prst="roundRect">
            <a:avLst>
              <a:gd name="adj" fmla="val 4739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E" sz="4000" b="1" dirty="0" smtClean="0">
                <a:latin typeface="Calibri" pitchFamily="34" charset="0"/>
                <a:cs typeface="Calibri" pitchFamily="34" charset="0"/>
              </a:rPr>
              <a:t>Conclusions:</a:t>
            </a:r>
          </a:p>
          <a:p>
            <a:pPr algn="just"/>
            <a:r>
              <a:rPr lang="en-IE" sz="4000" dirty="0" smtClean="0"/>
              <a:t>We also extend our sincere and heartfelt gratitude to our supervisor </a:t>
            </a:r>
            <a:r>
              <a:rPr lang="en-IE" sz="4000" dirty="0" err="1" smtClean="0"/>
              <a:t>Mr.Emmanuel</a:t>
            </a:r>
            <a:r>
              <a:rPr lang="en-IE" sz="4000" dirty="0" smtClean="0"/>
              <a:t> </a:t>
            </a:r>
            <a:r>
              <a:rPr lang="en-IE" sz="4000" dirty="0" err="1" smtClean="0"/>
              <a:t>Bundala</a:t>
            </a:r>
            <a:r>
              <a:rPr lang="en-IE" sz="4000" dirty="0" smtClean="0"/>
              <a:t> </a:t>
            </a:r>
            <a:r>
              <a:rPr lang="en-IE" sz="4000" dirty="0" smtClean="0"/>
              <a:t>and all the management team of Premier girls secondary school </a:t>
            </a:r>
            <a:r>
              <a:rPr lang="en-IE" sz="4000" dirty="0" smtClean="0"/>
              <a:t>whose incessant </a:t>
            </a:r>
            <a:r>
              <a:rPr lang="en-IE" sz="4000" dirty="0" smtClean="0"/>
              <a:t>guidance and invaluable inputs and encouragement have been a source </a:t>
            </a:r>
            <a:r>
              <a:rPr lang="en-IE" sz="4000" dirty="0" smtClean="0"/>
              <a:t>of great </a:t>
            </a:r>
            <a:r>
              <a:rPr lang="en-IE" sz="4000" dirty="0" smtClean="0"/>
              <a:t>inspiration to us in completing our work.</a:t>
            </a:r>
          </a:p>
          <a:p>
            <a:pPr algn="just"/>
            <a:r>
              <a:rPr lang="en-IE" sz="4000" dirty="0" smtClean="0"/>
              <a:t>Lastly we acknowledge Dr. Charles </a:t>
            </a:r>
            <a:r>
              <a:rPr lang="en-IE" sz="4000" dirty="0" err="1" smtClean="0"/>
              <a:t>Messo</a:t>
            </a:r>
            <a:r>
              <a:rPr lang="en-IE" sz="4000" dirty="0" smtClean="0"/>
              <a:t> and the Department of Geology at </a:t>
            </a:r>
            <a:r>
              <a:rPr lang="en-IE" sz="4000" dirty="0" smtClean="0"/>
              <a:t>the University </a:t>
            </a:r>
            <a:r>
              <a:rPr lang="en-IE" sz="4000" dirty="0" smtClean="0"/>
              <a:t>of Dar </a:t>
            </a:r>
            <a:r>
              <a:rPr lang="en-IE" sz="4000" dirty="0" err="1" smtClean="0"/>
              <a:t>es</a:t>
            </a:r>
            <a:r>
              <a:rPr lang="en-IE" sz="4000" dirty="0" smtClean="0"/>
              <a:t> salaam who assisted us in sample preparation and analysis </a:t>
            </a:r>
            <a:r>
              <a:rPr lang="en-IE" sz="4000" dirty="0" smtClean="0"/>
              <a:t>by Portable </a:t>
            </a:r>
            <a:r>
              <a:rPr lang="en-IE" sz="4000" dirty="0" smtClean="0"/>
              <a:t>X-Ray Fluorescence analyzer.</a:t>
            </a:r>
            <a:endParaRPr lang="en-IE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r="21885"/>
          <a:stretch>
            <a:fillRect/>
          </a:stretch>
        </p:blipFill>
        <p:spPr bwMode="auto">
          <a:xfrm>
            <a:off x="26031503" y="6354590"/>
            <a:ext cx="424847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7923" t="27265" r="14538" b="36538"/>
          <a:stretch>
            <a:fillRect/>
          </a:stretch>
        </p:blipFill>
        <p:spPr bwMode="auto">
          <a:xfrm>
            <a:off x="14418037" y="27380926"/>
            <a:ext cx="615247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85203" y="23636510"/>
            <a:ext cx="3600400" cy="346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 l="22805" t="42048" r="15143" b="27858"/>
          <a:stretch>
            <a:fillRect/>
          </a:stretch>
        </p:blipFill>
        <p:spPr bwMode="auto">
          <a:xfrm>
            <a:off x="20972635" y="27380926"/>
            <a:ext cx="909430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 l="20776" t="20673" r="16479" b="32061"/>
          <a:stretch>
            <a:fillRect/>
          </a:stretch>
        </p:blipFill>
        <p:spPr bwMode="auto">
          <a:xfrm>
            <a:off x="4914851" y="27236910"/>
            <a:ext cx="9163324" cy="552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6">
      <a:dk1>
        <a:sysClr val="windowText" lastClr="000000"/>
      </a:dk1>
      <a:lt1>
        <a:sysClr val="window" lastClr="FFFFFF"/>
      </a:lt1>
      <a:dk2>
        <a:srgbClr val="4E5B6F"/>
      </a:dk2>
      <a:lt2>
        <a:srgbClr val="FFFFFF"/>
      </a:lt2>
      <a:accent1>
        <a:srgbClr val="FF000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tf00001233</Template>
  <TotalTime>115</TotalTime>
  <Words>657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Parallax</vt:lpstr>
      <vt:lpstr>Slide 1</vt:lpstr>
    </vt:vector>
  </TitlesOfParts>
  <Company>Department of Agriculture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brendan.doggett</dc:creator>
  <cp:lastModifiedBy>brendan.doggett</cp:lastModifiedBy>
  <cp:revision>29</cp:revision>
  <dcterms:created xsi:type="dcterms:W3CDTF">2017-06-12T14:55:52Z</dcterms:created>
  <dcterms:modified xsi:type="dcterms:W3CDTF">2017-07-24T09:16:11Z</dcterms:modified>
</cp:coreProperties>
</file>