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0279975" cy="42808525"/>
  <p:notesSz cx="6858000" cy="9144000"/>
  <p:defaultTextStyle>
    <a:defPPr>
      <a:defRPr lang="en-US"/>
    </a:defPPr>
    <a:lvl1pPr marL="0" algn="l" defTabSz="4176188" rtl="0" eaLnBrk="1" latinLnBrk="0" hangingPunct="1">
      <a:defRPr sz="8400" kern="1200">
        <a:solidFill>
          <a:schemeClr val="tx1"/>
        </a:solidFill>
        <a:latin typeface="+mn-lt"/>
        <a:ea typeface="+mn-ea"/>
        <a:cs typeface="+mn-cs"/>
      </a:defRPr>
    </a:lvl1pPr>
    <a:lvl2pPr marL="2088094" algn="l" defTabSz="4176188" rtl="0" eaLnBrk="1" latinLnBrk="0" hangingPunct="1">
      <a:defRPr sz="8400" kern="1200">
        <a:solidFill>
          <a:schemeClr val="tx1"/>
        </a:solidFill>
        <a:latin typeface="+mn-lt"/>
        <a:ea typeface="+mn-ea"/>
        <a:cs typeface="+mn-cs"/>
      </a:defRPr>
    </a:lvl2pPr>
    <a:lvl3pPr marL="4176188" algn="l" defTabSz="4176188" rtl="0" eaLnBrk="1" latinLnBrk="0" hangingPunct="1">
      <a:defRPr sz="8400" kern="1200">
        <a:solidFill>
          <a:schemeClr val="tx1"/>
        </a:solidFill>
        <a:latin typeface="+mn-lt"/>
        <a:ea typeface="+mn-ea"/>
        <a:cs typeface="+mn-cs"/>
      </a:defRPr>
    </a:lvl3pPr>
    <a:lvl4pPr marL="6264281" algn="l" defTabSz="4176188" rtl="0" eaLnBrk="1" latinLnBrk="0" hangingPunct="1">
      <a:defRPr sz="8400" kern="1200">
        <a:solidFill>
          <a:schemeClr val="tx1"/>
        </a:solidFill>
        <a:latin typeface="+mn-lt"/>
        <a:ea typeface="+mn-ea"/>
        <a:cs typeface="+mn-cs"/>
      </a:defRPr>
    </a:lvl4pPr>
    <a:lvl5pPr marL="8352375" algn="l" defTabSz="4176188" rtl="0" eaLnBrk="1" latinLnBrk="0" hangingPunct="1">
      <a:defRPr sz="8400" kern="1200">
        <a:solidFill>
          <a:schemeClr val="tx1"/>
        </a:solidFill>
        <a:latin typeface="+mn-lt"/>
        <a:ea typeface="+mn-ea"/>
        <a:cs typeface="+mn-cs"/>
      </a:defRPr>
    </a:lvl5pPr>
    <a:lvl6pPr marL="10440469" algn="l" defTabSz="4176188" rtl="0" eaLnBrk="1" latinLnBrk="0" hangingPunct="1">
      <a:defRPr sz="8400" kern="1200">
        <a:solidFill>
          <a:schemeClr val="tx1"/>
        </a:solidFill>
        <a:latin typeface="+mn-lt"/>
        <a:ea typeface="+mn-ea"/>
        <a:cs typeface="+mn-cs"/>
      </a:defRPr>
    </a:lvl6pPr>
    <a:lvl7pPr marL="12528563" algn="l" defTabSz="4176188" rtl="0" eaLnBrk="1" latinLnBrk="0" hangingPunct="1">
      <a:defRPr sz="8400" kern="1200">
        <a:solidFill>
          <a:schemeClr val="tx1"/>
        </a:solidFill>
        <a:latin typeface="+mn-lt"/>
        <a:ea typeface="+mn-ea"/>
        <a:cs typeface="+mn-cs"/>
      </a:defRPr>
    </a:lvl7pPr>
    <a:lvl8pPr marL="14616657" algn="l" defTabSz="4176188" rtl="0" eaLnBrk="1" latinLnBrk="0" hangingPunct="1">
      <a:defRPr sz="8400" kern="1200">
        <a:solidFill>
          <a:schemeClr val="tx1"/>
        </a:solidFill>
        <a:latin typeface="+mn-lt"/>
        <a:ea typeface="+mn-ea"/>
        <a:cs typeface="+mn-cs"/>
      </a:defRPr>
    </a:lvl8pPr>
    <a:lvl9pPr marL="16704750" algn="l" defTabSz="4176188" rtl="0" eaLnBrk="1" latinLnBrk="0" hangingPunct="1">
      <a:defRPr sz="8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5" d="100"/>
          <a:sy n="25" d="100"/>
        </p:scale>
        <p:origin x="-1392" y="-78"/>
      </p:cViewPr>
      <p:guideLst>
        <p:guide orient="horz" pos="13483"/>
        <p:guide pos="953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Chart%20in%20Microsoft%20Word"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Chart%20in%20Microsoft%20Word"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title>
      <c:tx>
        <c:rich>
          <a:bodyPr/>
          <a:lstStyle/>
          <a:p>
            <a:pPr>
              <a:defRPr/>
            </a:pPr>
            <a:r>
              <a:rPr lang="en-US"/>
              <a:t>The chart shows measurement of the samples  </a:t>
            </a:r>
          </a:p>
        </c:rich>
      </c:tx>
      <c:layout/>
    </c:title>
    <c:view3D>
      <c:perspective val="30"/>
    </c:view3D>
    <c:plotArea>
      <c:layout/>
      <c:bar3DChart>
        <c:barDir val="col"/>
        <c:grouping val="clustered"/>
        <c:ser>
          <c:idx val="0"/>
          <c:order val="0"/>
          <c:tx>
            <c:strRef>
              <c:f>'[Chart in Microsoft Word]Sheet1'!$B$1</c:f>
              <c:strCache>
                <c:ptCount val="1"/>
                <c:pt idx="0">
                  <c:v>Mass of samples (g)</c:v>
                </c:pt>
              </c:strCache>
            </c:strRef>
          </c:tx>
          <c:cat>
            <c:strRef>
              <c:f>'[Chart in Microsoft Word]Sheet1'!$A$2:$A$5</c:f>
              <c:strCache>
                <c:ptCount val="4"/>
                <c:pt idx="0">
                  <c:v>Cloves</c:v>
                </c:pt>
                <c:pt idx="1">
                  <c:v>Garlic</c:v>
                </c:pt>
                <c:pt idx="2">
                  <c:v>Lemon grass</c:v>
                </c:pt>
                <c:pt idx="3">
                  <c:v>Lantana</c:v>
                </c:pt>
              </c:strCache>
            </c:strRef>
          </c:cat>
          <c:val>
            <c:numRef>
              <c:f>'[Chart in Microsoft Word]Sheet1'!$B$2:$B$5</c:f>
              <c:numCache>
                <c:formatCode>General</c:formatCode>
                <c:ptCount val="4"/>
                <c:pt idx="0">
                  <c:v>100</c:v>
                </c:pt>
                <c:pt idx="1">
                  <c:v>100</c:v>
                </c:pt>
                <c:pt idx="2">
                  <c:v>100</c:v>
                </c:pt>
                <c:pt idx="3">
                  <c:v>100</c:v>
                </c:pt>
              </c:numCache>
            </c:numRef>
          </c:val>
        </c:ser>
        <c:ser>
          <c:idx val="1"/>
          <c:order val="1"/>
          <c:tx>
            <c:strRef>
              <c:f>'[Chart in Microsoft Word]Sheet1'!$C$1</c:f>
              <c:strCache>
                <c:ptCount val="1"/>
                <c:pt idx="0">
                  <c:v>Volume of water (ml)</c:v>
                </c:pt>
              </c:strCache>
            </c:strRef>
          </c:tx>
          <c:cat>
            <c:strRef>
              <c:f>'[Chart in Microsoft Word]Sheet1'!$A$2:$A$5</c:f>
              <c:strCache>
                <c:ptCount val="4"/>
                <c:pt idx="0">
                  <c:v>Cloves</c:v>
                </c:pt>
                <c:pt idx="1">
                  <c:v>Garlic</c:v>
                </c:pt>
                <c:pt idx="2">
                  <c:v>Lemon grass</c:v>
                </c:pt>
                <c:pt idx="3">
                  <c:v>Lantana</c:v>
                </c:pt>
              </c:strCache>
            </c:strRef>
          </c:cat>
          <c:val>
            <c:numRef>
              <c:f>'[Chart in Microsoft Word]Sheet1'!$C$2:$C$5</c:f>
              <c:numCache>
                <c:formatCode>General</c:formatCode>
                <c:ptCount val="4"/>
                <c:pt idx="0">
                  <c:v>250</c:v>
                </c:pt>
                <c:pt idx="1">
                  <c:v>150</c:v>
                </c:pt>
                <c:pt idx="2">
                  <c:v>500</c:v>
                </c:pt>
                <c:pt idx="3">
                  <c:v>350</c:v>
                </c:pt>
              </c:numCache>
            </c:numRef>
          </c:val>
        </c:ser>
        <c:shape val="cylinder"/>
        <c:axId val="35768960"/>
        <c:axId val="38578816"/>
        <c:axId val="0"/>
      </c:bar3DChart>
      <c:catAx>
        <c:axId val="35768960"/>
        <c:scaling>
          <c:orientation val="minMax"/>
        </c:scaling>
        <c:axPos val="b"/>
        <c:title>
          <c:tx>
            <c:rich>
              <a:bodyPr/>
              <a:lstStyle/>
              <a:p>
                <a:pPr>
                  <a:defRPr/>
                </a:pPr>
                <a:r>
                  <a:rPr lang="en-US"/>
                  <a:t> Samples</a:t>
                </a:r>
              </a:p>
            </c:rich>
          </c:tx>
          <c:layout/>
        </c:title>
        <c:numFmt formatCode="General" sourceLinked="0"/>
        <c:majorTickMark val="none"/>
        <c:tickLblPos val="nextTo"/>
        <c:crossAx val="38578816"/>
        <c:crosses val="autoZero"/>
        <c:auto val="1"/>
        <c:lblAlgn val="ctr"/>
        <c:lblOffset val="100"/>
      </c:catAx>
      <c:valAx>
        <c:axId val="38578816"/>
        <c:scaling>
          <c:orientation val="minMax"/>
        </c:scaling>
        <c:axPos val="l"/>
        <c:majorGridlines/>
        <c:title>
          <c:tx>
            <c:rich>
              <a:bodyPr/>
              <a:lstStyle/>
              <a:p>
                <a:pPr>
                  <a:defRPr/>
                </a:pPr>
                <a:r>
                  <a:rPr lang="en-US"/>
                  <a:t>Mass(g) and volume(ml)</a:t>
                </a:r>
              </a:p>
            </c:rich>
          </c:tx>
          <c:layout/>
        </c:title>
        <c:numFmt formatCode="General" sourceLinked="1"/>
        <c:tickLblPos val="nextTo"/>
        <c:crossAx val="35768960"/>
        <c:crosses val="autoZero"/>
        <c:crossBetween val="between"/>
      </c:valAx>
    </c:plotArea>
    <c:legend>
      <c:legendPos val="r"/>
      <c:layout/>
    </c:legend>
    <c:plotVisOnly val="1"/>
    <c:dispBlanksAs val="gap"/>
  </c:chart>
  <c:txPr>
    <a:bodyPr/>
    <a:lstStyle/>
    <a:p>
      <a:pPr>
        <a:defRPr sz="12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title>
      <c:tx>
        <c:rich>
          <a:bodyPr/>
          <a:lstStyle/>
          <a:p>
            <a:pPr>
              <a:defRPr/>
            </a:pPr>
            <a:r>
              <a:rPr lang="en-US"/>
              <a:t>The graph shows the extracted oil sample</a:t>
            </a:r>
          </a:p>
        </c:rich>
      </c:tx>
      <c:layout/>
    </c:title>
    <c:view3D>
      <c:perspective val="30"/>
    </c:view3D>
    <c:plotArea>
      <c:layout/>
      <c:bar3DChart>
        <c:barDir val="col"/>
        <c:grouping val="clustered"/>
        <c:ser>
          <c:idx val="0"/>
          <c:order val="0"/>
          <c:tx>
            <c:strRef>
              <c:f>'[Chart in Microsoft Word]Sheet1'!$B$2</c:f>
              <c:strCache>
                <c:ptCount val="1"/>
                <c:pt idx="0">
                  <c:v>Gram (g)</c:v>
                </c:pt>
              </c:strCache>
            </c:strRef>
          </c:tx>
          <c:cat>
            <c:strRef>
              <c:f>'[Chart in Microsoft Word]Sheet1'!$A$3:$A$6</c:f>
              <c:strCache>
                <c:ptCount val="4"/>
                <c:pt idx="0">
                  <c:v>Cloves</c:v>
                </c:pt>
                <c:pt idx="1">
                  <c:v>Lemon grass</c:v>
                </c:pt>
                <c:pt idx="2">
                  <c:v>Lantana camara</c:v>
                </c:pt>
                <c:pt idx="3">
                  <c:v>Garlic</c:v>
                </c:pt>
              </c:strCache>
            </c:strRef>
          </c:cat>
          <c:val>
            <c:numRef>
              <c:f>'[Chart in Microsoft Word]Sheet1'!$B$3:$B$6</c:f>
              <c:numCache>
                <c:formatCode>General</c:formatCode>
                <c:ptCount val="4"/>
                <c:pt idx="0">
                  <c:v>100</c:v>
                </c:pt>
                <c:pt idx="1">
                  <c:v>100</c:v>
                </c:pt>
                <c:pt idx="2">
                  <c:v>100</c:v>
                </c:pt>
                <c:pt idx="3">
                  <c:v>100</c:v>
                </c:pt>
              </c:numCache>
            </c:numRef>
          </c:val>
        </c:ser>
        <c:ser>
          <c:idx val="1"/>
          <c:order val="1"/>
          <c:tx>
            <c:strRef>
              <c:f>'[Chart in Microsoft Word]Sheet1'!$C$2</c:f>
              <c:strCache>
                <c:ptCount val="1"/>
                <c:pt idx="0">
                  <c:v>Volume produced (ml)</c:v>
                </c:pt>
              </c:strCache>
            </c:strRef>
          </c:tx>
          <c:cat>
            <c:strRef>
              <c:f>'[Chart in Microsoft Word]Sheet1'!$A$3:$A$6</c:f>
              <c:strCache>
                <c:ptCount val="4"/>
                <c:pt idx="0">
                  <c:v>Cloves</c:v>
                </c:pt>
                <c:pt idx="1">
                  <c:v>Lemon grass</c:v>
                </c:pt>
                <c:pt idx="2">
                  <c:v>Lantana camara</c:v>
                </c:pt>
                <c:pt idx="3">
                  <c:v>Garlic</c:v>
                </c:pt>
              </c:strCache>
            </c:strRef>
          </c:cat>
          <c:val>
            <c:numRef>
              <c:f>'[Chart in Microsoft Word]Sheet1'!$C$3:$C$6</c:f>
              <c:numCache>
                <c:formatCode>General</c:formatCode>
                <c:ptCount val="4"/>
                <c:pt idx="0">
                  <c:v>20</c:v>
                </c:pt>
                <c:pt idx="1">
                  <c:v>0.2</c:v>
                </c:pt>
                <c:pt idx="2">
                  <c:v>0.1</c:v>
                </c:pt>
                <c:pt idx="3">
                  <c:v>0</c:v>
                </c:pt>
              </c:numCache>
            </c:numRef>
          </c:val>
        </c:ser>
        <c:shape val="box"/>
        <c:axId val="38736640"/>
        <c:axId val="38739328"/>
        <c:axId val="0"/>
      </c:bar3DChart>
      <c:catAx>
        <c:axId val="38736640"/>
        <c:scaling>
          <c:orientation val="minMax"/>
        </c:scaling>
        <c:axPos val="b"/>
        <c:title>
          <c:tx>
            <c:rich>
              <a:bodyPr/>
              <a:lstStyle/>
              <a:p>
                <a:pPr>
                  <a:defRPr/>
                </a:pPr>
                <a:r>
                  <a:rPr lang="en-US"/>
                  <a:t>Samples</a:t>
                </a:r>
              </a:p>
            </c:rich>
          </c:tx>
          <c:layout/>
        </c:title>
        <c:numFmt formatCode="General" sourceLinked="0"/>
        <c:majorTickMark val="none"/>
        <c:tickLblPos val="nextTo"/>
        <c:crossAx val="38739328"/>
        <c:crosses val="autoZero"/>
        <c:auto val="1"/>
        <c:lblAlgn val="ctr"/>
        <c:lblOffset val="100"/>
      </c:catAx>
      <c:valAx>
        <c:axId val="38739328"/>
        <c:scaling>
          <c:orientation val="minMax"/>
        </c:scaling>
        <c:axPos val="l"/>
        <c:majorGridlines/>
        <c:title>
          <c:tx>
            <c:rich>
              <a:bodyPr/>
              <a:lstStyle/>
              <a:p>
                <a:pPr>
                  <a:defRPr/>
                </a:pPr>
                <a:r>
                  <a:rPr lang="en-US"/>
                  <a:t>Volume (ml) and Grams(g)</a:t>
                </a:r>
              </a:p>
            </c:rich>
          </c:tx>
          <c:layout/>
        </c:title>
        <c:numFmt formatCode="General" sourceLinked="1"/>
        <c:tickLblPos val="nextTo"/>
        <c:crossAx val="38736640"/>
        <c:crosses val="autoZero"/>
        <c:crossBetween val="between"/>
      </c:valAx>
    </c:plotArea>
    <c:legend>
      <c:legendPos val="r"/>
      <c:layout/>
    </c:legend>
    <c:plotVisOnly val="1"/>
    <c:dispBlanksAs val="gap"/>
  </c:chart>
  <c:txPr>
    <a:bodyPr/>
    <a:lstStyle/>
    <a:p>
      <a:pPr>
        <a:defRPr sz="1600"/>
      </a:pPr>
      <a:endParaRPr lang="en-US"/>
    </a:p>
  </c:txPr>
  <c:externalData r:id="rId2"/>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8"/>
          <p:cNvGrpSpPr/>
          <p:nvPr/>
        </p:nvGrpSpPr>
        <p:grpSpPr>
          <a:xfrm>
            <a:off x="1356291" y="-29728"/>
            <a:ext cx="12455004" cy="42838256"/>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7272958" y="8614567"/>
            <a:ext cx="21295878" cy="16330653"/>
          </a:xfrm>
        </p:spPr>
        <p:txBody>
          <a:bodyPr anchor="b">
            <a:normAutofit/>
          </a:bodyPr>
          <a:lstStyle>
            <a:lvl1pPr algn="r">
              <a:defRPr sz="23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1214364" y="24945217"/>
            <a:ext cx="17354471" cy="8667409"/>
          </a:xfrm>
        </p:spPr>
        <p:txBody>
          <a:bodyPr anchor="t">
            <a:normAutofit/>
          </a:bodyPr>
          <a:lstStyle>
            <a:lvl1pPr marL="0" indent="0" algn="r">
              <a:buNone/>
              <a:defRPr sz="8100">
                <a:solidFill>
                  <a:schemeClr val="tx1"/>
                </a:solidFill>
              </a:defRPr>
            </a:lvl1pPr>
            <a:lvl2pPr marL="1754094" indent="0" algn="ctr">
              <a:buNone/>
              <a:defRPr>
                <a:solidFill>
                  <a:schemeClr val="tx1">
                    <a:tint val="75000"/>
                  </a:schemeClr>
                </a:solidFill>
              </a:defRPr>
            </a:lvl2pPr>
            <a:lvl3pPr marL="3508187" indent="0" algn="ctr">
              <a:buNone/>
              <a:defRPr>
                <a:solidFill>
                  <a:schemeClr val="tx1">
                    <a:tint val="75000"/>
                  </a:schemeClr>
                </a:solidFill>
              </a:defRPr>
            </a:lvl3pPr>
            <a:lvl4pPr marL="5262281" indent="0" algn="ctr">
              <a:buNone/>
              <a:defRPr>
                <a:solidFill>
                  <a:schemeClr val="tx1">
                    <a:tint val="75000"/>
                  </a:schemeClr>
                </a:solidFill>
              </a:defRPr>
            </a:lvl4pPr>
            <a:lvl5pPr marL="7016374" indent="0" algn="ctr">
              <a:buNone/>
              <a:defRPr>
                <a:solidFill>
                  <a:schemeClr val="tx1">
                    <a:tint val="75000"/>
                  </a:schemeClr>
                </a:solidFill>
              </a:defRPr>
            </a:lvl5pPr>
            <a:lvl6pPr marL="8770468" indent="0" algn="ctr">
              <a:buNone/>
              <a:defRPr>
                <a:solidFill>
                  <a:schemeClr val="tx1">
                    <a:tint val="75000"/>
                  </a:schemeClr>
                </a:solidFill>
              </a:defRPr>
            </a:lvl6pPr>
            <a:lvl7pPr marL="10524561" indent="0" algn="ctr">
              <a:buNone/>
              <a:defRPr>
                <a:solidFill>
                  <a:schemeClr val="tx1">
                    <a:tint val="75000"/>
                  </a:schemeClr>
                </a:solidFill>
              </a:defRPr>
            </a:lvl7pPr>
            <a:lvl8pPr marL="12278655" indent="0" algn="ctr">
              <a:buNone/>
              <a:defRPr>
                <a:solidFill>
                  <a:schemeClr val="tx1">
                    <a:tint val="75000"/>
                  </a:schemeClr>
                </a:solidFill>
              </a:defRPr>
            </a:lvl8pPr>
            <a:lvl9pPr marL="1403274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a:xfrm>
            <a:off x="13243545" y="36724168"/>
            <a:ext cx="10739169" cy="2279158"/>
          </a:xfrm>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7" y="29543157"/>
            <a:ext cx="24882408" cy="3537652"/>
          </a:xfrm>
        </p:spPr>
        <p:txBody>
          <a:bodyPr anchor="b">
            <a:normAutofit/>
          </a:bodyPr>
          <a:lstStyle>
            <a:lvl1pPr algn="ctr">
              <a:defRPr sz="9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25885" y="5818364"/>
            <a:ext cx="20429903" cy="1975619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6100"/>
            </a:lvl1pPr>
            <a:lvl2pPr marL="1754094" indent="0">
              <a:buNone/>
              <a:defRPr sz="6100"/>
            </a:lvl2pPr>
            <a:lvl3pPr marL="3508187" indent="0">
              <a:buNone/>
              <a:defRPr sz="6100"/>
            </a:lvl3pPr>
            <a:lvl4pPr marL="5262281" indent="0">
              <a:buNone/>
              <a:defRPr sz="6100"/>
            </a:lvl4pPr>
            <a:lvl5pPr marL="7016374" indent="0">
              <a:buNone/>
              <a:defRPr sz="6100"/>
            </a:lvl5pPr>
            <a:lvl6pPr marL="8770468" indent="0">
              <a:buNone/>
              <a:defRPr sz="6100"/>
            </a:lvl6pPr>
            <a:lvl7pPr marL="10524561" indent="0">
              <a:buNone/>
              <a:defRPr sz="6100"/>
            </a:lvl7pPr>
            <a:lvl8pPr marL="12278655" indent="0">
              <a:buNone/>
              <a:defRPr sz="6100"/>
            </a:lvl8pPr>
            <a:lvl9pPr marL="14032748" indent="0">
              <a:buNone/>
              <a:defRPr sz="6100"/>
            </a:lvl9pPr>
          </a:lstStyle>
          <a:p>
            <a:r>
              <a:rPr lang="en-US" smtClean="0"/>
              <a:t>Click icon to add picture</a:t>
            </a:r>
            <a:endParaRPr lang="en-US" dirty="0"/>
          </a:p>
        </p:txBody>
      </p:sp>
      <p:sp>
        <p:nvSpPr>
          <p:cNvPr id="4" name="Text Placeholder 3"/>
          <p:cNvSpPr>
            <a:spLocks noGrp="1"/>
          </p:cNvSpPr>
          <p:nvPr>
            <p:ph type="body" sz="half" idx="2"/>
          </p:nvPr>
        </p:nvSpPr>
        <p:spPr>
          <a:xfrm>
            <a:off x="3686427" y="33080809"/>
            <a:ext cx="24882408" cy="3081814"/>
          </a:xfrm>
        </p:spPr>
        <p:txBody>
          <a:bodyPr>
            <a:normAutofit/>
          </a:bodyPr>
          <a:lstStyle>
            <a:lvl1pPr marL="0" indent="0" algn="ctr">
              <a:buNone/>
              <a:defRPr sz="54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9" y="4280853"/>
            <a:ext cx="24882408" cy="19026011"/>
          </a:xfrm>
        </p:spPr>
        <p:txBody>
          <a:bodyPr anchor="ctr">
            <a:normAutofit/>
          </a:bodyPr>
          <a:lstStyle>
            <a:lvl1pPr algn="ctr">
              <a:defRPr sz="12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686429" y="27112066"/>
            <a:ext cx="24882413" cy="9037355"/>
          </a:xfrm>
        </p:spPr>
        <p:txBody>
          <a:bodyPr anchor="ctr">
            <a:normAutofit/>
          </a:bodyPr>
          <a:lstStyle>
            <a:lvl1pPr marL="0" indent="0" algn="ct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3970303" y="5387101"/>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0700" dirty="0">
                <a:solidFill>
                  <a:schemeClr val="tx1"/>
                </a:solidFill>
                <a:effectLst/>
              </a:rPr>
              <a:t>“</a:t>
            </a:r>
          </a:p>
        </p:txBody>
      </p:sp>
      <p:sp>
        <p:nvSpPr>
          <p:cNvPr id="15" name="TextBox 14"/>
          <p:cNvSpPr txBox="1"/>
          <p:nvPr/>
        </p:nvSpPr>
        <p:spPr>
          <a:xfrm>
            <a:off x="27054842" y="17599054"/>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0700" dirty="0">
                <a:solidFill>
                  <a:schemeClr val="tx1"/>
                </a:solidFill>
                <a:effectLst/>
              </a:rPr>
              <a:t>”</a:t>
            </a:r>
          </a:p>
        </p:txBody>
      </p:sp>
      <p:sp>
        <p:nvSpPr>
          <p:cNvPr id="2" name="Title 1"/>
          <p:cNvSpPr>
            <a:spLocks noGrp="1"/>
          </p:cNvSpPr>
          <p:nvPr>
            <p:ph type="title"/>
          </p:nvPr>
        </p:nvSpPr>
        <p:spPr>
          <a:xfrm>
            <a:off x="5484301" y="4280856"/>
            <a:ext cx="22327538" cy="17123404"/>
          </a:xfrm>
        </p:spPr>
        <p:txBody>
          <a:bodyPr anchor="ctr">
            <a:normAutofit/>
          </a:bodyPr>
          <a:lstStyle>
            <a:lvl1pPr algn="ctr">
              <a:defRPr sz="123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052050" y="21404256"/>
            <a:ext cx="21192046" cy="2378251"/>
          </a:xfrm>
        </p:spPr>
        <p:txBody>
          <a:bodyPr anchor="ctr">
            <a:normAutofit/>
          </a:bodyPr>
          <a:lstStyle>
            <a:lvl1pPr marL="0" indent="0">
              <a:buFontTx/>
              <a:buNone/>
              <a:defRPr sz="6900"/>
            </a:lvl1pPr>
            <a:lvl2pPr marL="1754094" indent="0">
              <a:buFontTx/>
              <a:buNone/>
              <a:defRPr/>
            </a:lvl2pPr>
            <a:lvl3pPr marL="3508187" indent="0">
              <a:buFontTx/>
              <a:buNone/>
              <a:defRPr/>
            </a:lvl3pPr>
            <a:lvl4pPr marL="5262281" indent="0">
              <a:buFontTx/>
              <a:buNone/>
              <a:defRPr/>
            </a:lvl4pPr>
            <a:lvl5pPr marL="701637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3686427" y="27112066"/>
            <a:ext cx="24882408" cy="9037355"/>
          </a:xfrm>
        </p:spPr>
        <p:txBody>
          <a:bodyPr anchor="ctr">
            <a:normAutofit/>
          </a:bodyPr>
          <a:lstStyle>
            <a:lvl1pPr marL="0" indent="0" algn="ct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686432" y="20652591"/>
            <a:ext cx="24882403" cy="9168440"/>
          </a:xfrm>
        </p:spPr>
        <p:txBody>
          <a:bodyPr anchor="b">
            <a:normAutofit/>
          </a:bodyPr>
          <a:lstStyle>
            <a:lvl1pPr algn="r">
              <a:defRPr sz="12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686428" y="29821032"/>
            <a:ext cx="24882406" cy="5370728"/>
          </a:xfrm>
        </p:spPr>
        <p:txBody>
          <a:bodyPr anchor="t">
            <a:normAutofit/>
          </a:bodyPr>
          <a:lstStyle>
            <a:lvl1pPr marL="0" indent="0" algn="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3970303" y="5387101"/>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0700" dirty="0">
                <a:solidFill>
                  <a:schemeClr val="tx1"/>
                </a:solidFill>
                <a:effectLst/>
              </a:rPr>
              <a:t>“</a:t>
            </a:r>
          </a:p>
        </p:txBody>
      </p:sp>
      <p:sp>
        <p:nvSpPr>
          <p:cNvPr id="15" name="TextBox 14"/>
          <p:cNvSpPr txBox="1"/>
          <p:nvPr/>
        </p:nvSpPr>
        <p:spPr>
          <a:xfrm>
            <a:off x="27054842" y="17599054"/>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0700" dirty="0">
                <a:solidFill>
                  <a:schemeClr val="tx1"/>
                </a:solidFill>
                <a:effectLst/>
              </a:rPr>
              <a:t>”</a:t>
            </a:r>
          </a:p>
        </p:txBody>
      </p:sp>
      <p:sp>
        <p:nvSpPr>
          <p:cNvPr id="2" name="Title 1"/>
          <p:cNvSpPr>
            <a:spLocks noGrp="1"/>
          </p:cNvSpPr>
          <p:nvPr>
            <p:ph type="title"/>
          </p:nvPr>
        </p:nvSpPr>
        <p:spPr>
          <a:xfrm>
            <a:off x="5484301" y="4280856"/>
            <a:ext cx="22327538" cy="17123404"/>
          </a:xfrm>
        </p:spPr>
        <p:txBody>
          <a:bodyPr anchor="ctr">
            <a:normAutofit/>
          </a:bodyPr>
          <a:lstStyle>
            <a:lvl1pPr algn="ctr">
              <a:defRPr sz="123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686430" y="24258164"/>
            <a:ext cx="24882406" cy="5549253"/>
          </a:xfrm>
        </p:spPr>
        <p:txBody>
          <a:bodyPr vert="horz" lIns="350819" tIns="175409" rIns="350819" bIns="175409" rtlCol="0" anchor="b">
            <a:normAutofit/>
          </a:bodyPr>
          <a:lstStyle>
            <a:lvl1pPr algn="r">
              <a:buNone/>
              <a:defRPr lang="en-US" sz="92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3686428" y="29807417"/>
            <a:ext cx="24882406" cy="6342004"/>
          </a:xfrm>
        </p:spPr>
        <p:txBody>
          <a:bodyPr anchor="t">
            <a:normAutofit/>
          </a:bodyPr>
          <a:lstStyle>
            <a:lvl1pPr marL="0" indent="0" algn="r">
              <a:buNone/>
              <a:defRPr sz="69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686430" y="4280856"/>
            <a:ext cx="24882411" cy="17024316"/>
          </a:xfrm>
        </p:spPr>
        <p:txBody>
          <a:bodyPr vert="horz" lIns="350819" tIns="175409" rIns="350819" bIns="175409"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3686429" y="21879913"/>
            <a:ext cx="24882413" cy="5232153"/>
          </a:xfrm>
        </p:spPr>
        <p:txBody>
          <a:bodyPr vert="horz" lIns="350819" tIns="175409" rIns="350819" bIns="175409" rtlCol="0" anchor="b">
            <a:normAutofit/>
          </a:bodyPr>
          <a:lstStyle>
            <a:lvl1pPr>
              <a:buNone/>
              <a:defRPr lang="en-US" sz="107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3686427" y="27112066"/>
            <a:ext cx="24882413" cy="9037355"/>
          </a:xfrm>
        </p:spPr>
        <p:txBody>
          <a:bodyPr anchor="t">
            <a:normAutofit/>
          </a:bodyPr>
          <a:lstStyle>
            <a:lvl1pPr marL="0" indent="0" algn="l">
              <a:buNone/>
              <a:defRPr sz="69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171963" y="4280852"/>
            <a:ext cx="4396877" cy="318685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686428" y="4280852"/>
            <a:ext cx="19917781" cy="3186856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a:xfrm>
            <a:off x="27199962" y="36623395"/>
            <a:ext cx="1368875" cy="2279158"/>
          </a:xfrm>
        </p:spPr>
        <p:txBody>
          <a:bodyPr/>
          <a:lstStyle/>
          <a:p>
            <a:fld id="{E4667B97-1F7C-4B4C-8651-B72750242849}"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88498" y="16647753"/>
            <a:ext cx="22180347" cy="13173278"/>
          </a:xfrm>
        </p:spPr>
        <p:txBody>
          <a:bodyPr anchor="b"/>
          <a:lstStyle>
            <a:lvl1pPr algn="r">
              <a:defRPr sz="15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388494" y="29821032"/>
            <a:ext cx="22180350" cy="5370728"/>
          </a:xfrm>
        </p:spPr>
        <p:txBody>
          <a:bodyPr anchor="t">
            <a:normAutofit/>
          </a:bodyPr>
          <a:lstStyle>
            <a:lvl1pPr marL="0" indent="0" algn="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86427" y="4280856"/>
            <a:ext cx="24882413" cy="10939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86429" y="16647756"/>
            <a:ext cx="12157328" cy="19501668"/>
          </a:xfrm>
        </p:spPr>
        <p:txBody>
          <a:bodyPr>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411506" y="16647760"/>
            <a:ext cx="12157330" cy="19501661"/>
          </a:xfrm>
        </p:spPr>
        <p:txBody>
          <a:bodyPr>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401373" y="16594908"/>
            <a:ext cx="11442383" cy="3597102"/>
          </a:xfrm>
        </p:spPr>
        <p:txBody>
          <a:bodyPr anchor="b">
            <a:noAutofit/>
          </a:bodyPr>
          <a:lstStyle>
            <a:lvl1pPr marL="0" indent="0">
              <a:buNone/>
              <a:defRPr sz="10700" b="0">
                <a:solidFill>
                  <a:schemeClr val="accent1">
                    <a:lumMod val="75000"/>
                  </a:schemeClr>
                </a:solidFill>
              </a:defRPr>
            </a:lvl1pPr>
            <a:lvl2pPr marL="1754094" indent="0">
              <a:buNone/>
              <a:defRPr sz="7700" b="1"/>
            </a:lvl2pPr>
            <a:lvl3pPr marL="3508187" indent="0">
              <a:buNone/>
              <a:defRPr sz="6900" b="1"/>
            </a:lvl3pPr>
            <a:lvl4pPr marL="5262281" indent="0">
              <a:buNone/>
              <a:defRPr sz="6100" b="1"/>
            </a:lvl4pPr>
            <a:lvl5pPr marL="7016374" indent="0">
              <a:buNone/>
              <a:defRPr sz="6100" b="1"/>
            </a:lvl5pPr>
            <a:lvl6pPr marL="8770468" indent="0">
              <a:buNone/>
              <a:defRPr sz="6100" b="1"/>
            </a:lvl6pPr>
            <a:lvl7pPr marL="10524561" indent="0">
              <a:buNone/>
              <a:defRPr sz="6100" b="1"/>
            </a:lvl7pPr>
            <a:lvl8pPr marL="12278655" indent="0">
              <a:buNone/>
              <a:defRPr sz="6100" b="1"/>
            </a:lvl8pPr>
            <a:lvl9pPr marL="14032748" indent="0">
              <a:buNone/>
              <a:defRPr sz="6100" b="1"/>
            </a:lvl9pPr>
          </a:lstStyle>
          <a:p>
            <a:pPr lvl="0"/>
            <a:r>
              <a:rPr lang="en-US" smtClean="0"/>
              <a:t>Click to edit Master text styles</a:t>
            </a:r>
          </a:p>
        </p:txBody>
      </p:sp>
      <p:sp>
        <p:nvSpPr>
          <p:cNvPr id="4" name="Content Placeholder 3"/>
          <p:cNvSpPr>
            <a:spLocks noGrp="1"/>
          </p:cNvSpPr>
          <p:nvPr>
            <p:ph sz="half" idx="2"/>
          </p:nvPr>
        </p:nvSpPr>
        <p:spPr>
          <a:xfrm>
            <a:off x="3686426" y="20819606"/>
            <a:ext cx="12157330" cy="15329809"/>
          </a:xfrm>
        </p:spPr>
        <p:txBody>
          <a:bodyPr anchor="t">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7088336" y="16647760"/>
            <a:ext cx="11480504" cy="3597102"/>
          </a:xfrm>
        </p:spPr>
        <p:txBody>
          <a:bodyPr anchor="b">
            <a:noAutofit/>
          </a:bodyPr>
          <a:lstStyle>
            <a:lvl1pPr marL="0" indent="0">
              <a:buNone/>
              <a:defRPr sz="10700" b="0">
                <a:solidFill>
                  <a:schemeClr val="accent1">
                    <a:lumMod val="75000"/>
                  </a:schemeClr>
                </a:solidFill>
              </a:defRPr>
            </a:lvl1pPr>
            <a:lvl2pPr marL="1754094" indent="0">
              <a:buNone/>
              <a:defRPr sz="7700" b="1"/>
            </a:lvl2pPr>
            <a:lvl3pPr marL="3508187" indent="0">
              <a:buNone/>
              <a:defRPr sz="6900" b="1"/>
            </a:lvl3pPr>
            <a:lvl4pPr marL="5262281" indent="0">
              <a:buNone/>
              <a:defRPr sz="6100" b="1"/>
            </a:lvl4pPr>
            <a:lvl5pPr marL="7016374" indent="0">
              <a:buNone/>
              <a:defRPr sz="6100" b="1"/>
            </a:lvl5pPr>
            <a:lvl6pPr marL="8770468" indent="0">
              <a:buNone/>
              <a:defRPr sz="6100" b="1"/>
            </a:lvl6pPr>
            <a:lvl7pPr marL="10524561" indent="0">
              <a:buNone/>
              <a:defRPr sz="6100" b="1"/>
            </a:lvl7pPr>
            <a:lvl8pPr marL="12278655" indent="0">
              <a:buNone/>
              <a:defRPr sz="6100" b="1"/>
            </a:lvl8pPr>
            <a:lvl9pPr marL="14032748" indent="0">
              <a:buNone/>
              <a:defRPr sz="6100" b="1"/>
            </a:lvl9pPr>
          </a:lstStyle>
          <a:p>
            <a:pPr lvl="0"/>
            <a:r>
              <a:rPr lang="en-US" smtClean="0"/>
              <a:t>Click to edit Master text styles</a:t>
            </a:r>
          </a:p>
        </p:txBody>
      </p:sp>
      <p:sp>
        <p:nvSpPr>
          <p:cNvPr id="6" name="Content Placeholder 5"/>
          <p:cNvSpPr>
            <a:spLocks noGrp="1"/>
          </p:cNvSpPr>
          <p:nvPr>
            <p:ph sz="quarter" idx="4"/>
          </p:nvPr>
        </p:nvSpPr>
        <p:spPr>
          <a:xfrm>
            <a:off x="16411506" y="20819606"/>
            <a:ext cx="12157330" cy="15329809"/>
          </a:xfrm>
        </p:spPr>
        <p:txBody>
          <a:bodyPr anchor="t">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9" y="9988656"/>
            <a:ext cx="8814575" cy="8561705"/>
          </a:xfrm>
        </p:spPr>
        <p:txBody>
          <a:bodyPr anchor="b">
            <a:normAutofit/>
          </a:bodyPr>
          <a:lstStyle>
            <a:lvl1pPr algn="ctr">
              <a:defRPr sz="9200" b="0"/>
            </a:lvl1pPr>
          </a:lstStyle>
          <a:p>
            <a:r>
              <a:rPr lang="en-US" smtClean="0"/>
              <a:t>Click to edit Master title style</a:t>
            </a:r>
            <a:endParaRPr lang="en-US" dirty="0"/>
          </a:p>
        </p:txBody>
      </p:sp>
      <p:sp>
        <p:nvSpPr>
          <p:cNvPr id="3" name="Content Placeholder 2"/>
          <p:cNvSpPr>
            <a:spLocks noGrp="1"/>
          </p:cNvSpPr>
          <p:nvPr>
            <p:ph idx="1"/>
          </p:nvPr>
        </p:nvSpPr>
        <p:spPr>
          <a:xfrm>
            <a:off x="13068752" y="4280849"/>
            <a:ext cx="15500084" cy="31868575"/>
          </a:xfrm>
        </p:spPr>
        <p:txBody>
          <a:bodyPr anchor="ctr">
            <a:normAutofit/>
          </a:bodyPr>
          <a:lstStyle>
            <a:lvl1pPr>
              <a:defRPr sz="77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686429" y="18550361"/>
            <a:ext cx="8814575" cy="11415607"/>
          </a:xfrm>
        </p:spPr>
        <p:txBody>
          <a:bodyPr>
            <a:normAutofit/>
          </a:bodyPr>
          <a:lstStyle>
            <a:lvl1pPr marL="0" indent="0" algn="ctr">
              <a:buNone/>
              <a:defRPr sz="61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2484" y="10939950"/>
            <a:ext cx="13476372" cy="8561705"/>
          </a:xfrm>
        </p:spPr>
        <p:txBody>
          <a:bodyPr anchor="b">
            <a:normAutofit/>
          </a:bodyPr>
          <a:lstStyle>
            <a:lvl1pPr algn="ctr">
              <a:defRPr sz="107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18862105" y="5707803"/>
            <a:ext cx="8148607" cy="28539017"/>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6100"/>
            </a:lvl1pPr>
            <a:lvl2pPr marL="1754094" indent="0">
              <a:buNone/>
              <a:defRPr sz="6100"/>
            </a:lvl2pPr>
            <a:lvl3pPr marL="3508187" indent="0">
              <a:buNone/>
              <a:defRPr sz="6100"/>
            </a:lvl3pPr>
            <a:lvl4pPr marL="5262281" indent="0">
              <a:buNone/>
              <a:defRPr sz="6100"/>
            </a:lvl4pPr>
            <a:lvl5pPr marL="7016374" indent="0">
              <a:buNone/>
              <a:defRPr sz="6100"/>
            </a:lvl5pPr>
            <a:lvl6pPr marL="8770468" indent="0">
              <a:buNone/>
              <a:defRPr sz="6100"/>
            </a:lvl6pPr>
            <a:lvl7pPr marL="10524561" indent="0">
              <a:buNone/>
              <a:defRPr sz="6100"/>
            </a:lvl7pPr>
            <a:lvl8pPr marL="12278655" indent="0">
              <a:buNone/>
              <a:defRPr sz="6100"/>
            </a:lvl8pPr>
            <a:lvl9pPr marL="14032748" indent="0">
              <a:buNone/>
              <a:defRPr sz="6100"/>
            </a:lvl9pPr>
          </a:lstStyle>
          <a:p>
            <a:r>
              <a:rPr lang="en-US" smtClean="0"/>
              <a:t>Click icon to add picture</a:t>
            </a:r>
            <a:endParaRPr lang="en-US" dirty="0"/>
          </a:p>
        </p:txBody>
      </p:sp>
      <p:sp>
        <p:nvSpPr>
          <p:cNvPr id="4" name="Text Placeholder 3"/>
          <p:cNvSpPr>
            <a:spLocks noGrp="1"/>
          </p:cNvSpPr>
          <p:nvPr>
            <p:ph type="body" sz="half" idx="2"/>
          </p:nvPr>
        </p:nvSpPr>
        <p:spPr>
          <a:xfrm>
            <a:off x="3682484" y="19501655"/>
            <a:ext cx="13476372" cy="11415607"/>
          </a:xfrm>
        </p:spPr>
        <p:txBody>
          <a:bodyPr>
            <a:normAutofit/>
          </a:bodyPr>
          <a:lstStyle>
            <a:lvl1pPr marL="0" indent="0" algn="ctr">
              <a:buNone/>
              <a:defRPr sz="69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374557" y="3"/>
            <a:ext cx="6052054" cy="4280853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3686427" y="4280856"/>
            <a:ext cx="24882413" cy="10939950"/>
          </a:xfrm>
          <a:prstGeom prst="rect">
            <a:avLst/>
          </a:prstGeom>
          <a:effectLst/>
        </p:spPr>
        <p:txBody>
          <a:bodyPr vert="horz" lIns="350819" tIns="175409" rIns="350819" bIns="17540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86424" y="16647756"/>
            <a:ext cx="24882413" cy="19501668"/>
          </a:xfrm>
          <a:prstGeom prst="rect">
            <a:avLst/>
          </a:prstGeom>
        </p:spPr>
        <p:txBody>
          <a:bodyPr vert="horz" lIns="350819" tIns="175409" rIns="350819" bIns="175409"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4171963" y="36724168"/>
            <a:ext cx="2838748" cy="2279158"/>
          </a:xfrm>
          <a:prstGeom prst="rect">
            <a:avLst/>
          </a:prstGeom>
        </p:spPr>
        <p:txBody>
          <a:bodyPr vert="horz" lIns="350819" tIns="175409" rIns="350819" bIns="175409" rtlCol="0" anchor="ctr"/>
          <a:lstStyle>
            <a:lvl1pPr algn="r">
              <a:defRPr sz="3800" b="0" i="0">
                <a:solidFill>
                  <a:schemeClr val="tx1"/>
                </a:solidFill>
                <a:effectLst/>
                <a:latin typeface="+mn-lt"/>
              </a:defRPr>
            </a:lvl1pPr>
          </a:lstStyle>
          <a:p>
            <a:fld id="{6CD8A569-5F48-4F91-B4BF-FE9B5CAF51FA}" type="datetimeFigureOut">
              <a:rPr lang="en-IE" smtClean="0"/>
              <a:pPr/>
              <a:t>10/07/2017</a:t>
            </a:fld>
            <a:endParaRPr lang="en-IE"/>
          </a:p>
        </p:txBody>
      </p:sp>
      <p:sp>
        <p:nvSpPr>
          <p:cNvPr id="5" name="Footer Placeholder 4"/>
          <p:cNvSpPr>
            <a:spLocks noGrp="1"/>
          </p:cNvSpPr>
          <p:nvPr>
            <p:ph type="ftr" sz="quarter" idx="3"/>
          </p:nvPr>
        </p:nvSpPr>
        <p:spPr>
          <a:xfrm>
            <a:off x="6388497" y="36724168"/>
            <a:ext cx="17594218" cy="2279158"/>
          </a:xfrm>
          <a:prstGeom prst="rect">
            <a:avLst/>
          </a:prstGeom>
        </p:spPr>
        <p:txBody>
          <a:bodyPr vert="horz" lIns="350819" tIns="175409" rIns="350819" bIns="175409" rtlCol="0" anchor="ctr"/>
          <a:lstStyle>
            <a:lvl1pPr algn="l">
              <a:defRPr sz="3800" b="0" i="0">
                <a:solidFill>
                  <a:schemeClr val="tx1"/>
                </a:solidFill>
                <a:effectLst/>
                <a:latin typeface="+mn-lt"/>
              </a:defRPr>
            </a:lvl1pPr>
          </a:lstStyle>
          <a:p>
            <a:endParaRPr lang="en-IE"/>
          </a:p>
        </p:txBody>
      </p:sp>
      <p:sp>
        <p:nvSpPr>
          <p:cNvPr id="6" name="Slide Number Placeholder 5"/>
          <p:cNvSpPr>
            <a:spLocks noGrp="1"/>
          </p:cNvSpPr>
          <p:nvPr>
            <p:ph type="sldNum" sz="quarter" idx="4"/>
          </p:nvPr>
        </p:nvSpPr>
        <p:spPr>
          <a:xfrm>
            <a:off x="27199962" y="36724168"/>
            <a:ext cx="1368875" cy="2279158"/>
          </a:xfrm>
          <a:prstGeom prst="rect">
            <a:avLst/>
          </a:prstGeom>
        </p:spPr>
        <p:txBody>
          <a:bodyPr vert="horz" lIns="350819" tIns="175409" rIns="350819" bIns="175409" rtlCol="0" anchor="ctr"/>
          <a:lstStyle>
            <a:lvl1pPr algn="r">
              <a:defRPr sz="3800" b="0" i="0">
                <a:solidFill>
                  <a:schemeClr val="tx1"/>
                </a:solidFill>
                <a:effectLst/>
                <a:latin typeface="+mn-lt"/>
              </a:defRPr>
            </a:lvl1pPr>
          </a:lstStyle>
          <a:p>
            <a:fld id="{E4667B97-1F7C-4B4C-8651-B72750242849}"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1754094" rtl="0" eaLnBrk="1" latinLnBrk="0" hangingPunct="1">
        <a:spcBef>
          <a:spcPct val="0"/>
        </a:spcBef>
        <a:buNone/>
        <a:defRPr sz="153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96308" indent="-1096308" algn="l" defTabSz="1754094" rtl="0" eaLnBrk="1" latinLnBrk="0" hangingPunct="1">
        <a:spcBef>
          <a:spcPct val="20000"/>
        </a:spcBef>
        <a:spcAft>
          <a:spcPts val="2302"/>
        </a:spcAft>
        <a:buClr>
          <a:schemeClr val="accent1">
            <a:lumMod val="75000"/>
          </a:schemeClr>
        </a:buClr>
        <a:buSzPct val="145000"/>
        <a:buFont typeface="Arial"/>
        <a:buChar char="•"/>
        <a:defRPr sz="9200" kern="1200" cap="none">
          <a:solidFill>
            <a:schemeClr val="tx1"/>
          </a:solidFill>
          <a:effectLst/>
          <a:latin typeface="+mn-lt"/>
          <a:ea typeface="+mn-ea"/>
          <a:cs typeface="+mn-cs"/>
        </a:defRPr>
      </a:lvl1pPr>
      <a:lvl2pPr marL="2850402" indent="-1096308" algn="l" defTabSz="1754094" rtl="0" eaLnBrk="1" latinLnBrk="0" hangingPunct="1">
        <a:spcBef>
          <a:spcPct val="20000"/>
        </a:spcBef>
        <a:spcAft>
          <a:spcPts val="2302"/>
        </a:spcAft>
        <a:buClr>
          <a:schemeClr val="accent1">
            <a:lumMod val="75000"/>
          </a:schemeClr>
        </a:buClr>
        <a:buSzPct val="145000"/>
        <a:buFont typeface="Arial"/>
        <a:buChar char="•"/>
        <a:defRPr sz="7700" kern="1200" cap="none">
          <a:solidFill>
            <a:schemeClr val="tx1"/>
          </a:solidFill>
          <a:effectLst/>
          <a:latin typeface="+mn-lt"/>
          <a:ea typeface="+mn-ea"/>
          <a:cs typeface="+mn-cs"/>
        </a:defRPr>
      </a:lvl2pPr>
      <a:lvl3pPr marL="4604495" indent="-1096308" algn="l" defTabSz="1754094" rtl="0" eaLnBrk="1" latinLnBrk="0" hangingPunct="1">
        <a:spcBef>
          <a:spcPct val="20000"/>
        </a:spcBef>
        <a:spcAft>
          <a:spcPts val="2302"/>
        </a:spcAft>
        <a:buClr>
          <a:schemeClr val="accent1">
            <a:lumMod val="75000"/>
          </a:schemeClr>
        </a:buClr>
        <a:buSzPct val="145000"/>
        <a:buFont typeface="Arial"/>
        <a:buChar char="•"/>
        <a:defRPr sz="6900" kern="1200" cap="none">
          <a:solidFill>
            <a:schemeClr val="tx1"/>
          </a:solidFill>
          <a:effectLst/>
          <a:latin typeface="+mn-lt"/>
          <a:ea typeface="+mn-ea"/>
          <a:cs typeface="+mn-cs"/>
        </a:defRPr>
      </a:lvl3pPr>
      <a:lvl4pPr marL="5920066" indent="-657785" algn="l" defTabSz="1754094" rtl="0" eaLnBrk="1" latinLnBrk="0" hangingPunct="1">
        <a:spcBef>
          <a:spcPct val="20000"/>
        </a:spcBef>
        <a:spcAft>
          <a:spcPts val="2302"/>
        </a:spcAft>
        <a:buClr>
          <a:schemeClr val="accent1">
            <a:lumMod val="75000"/>
          </a:schemeClr>
        </a:buClr>
        <a:buSzPct val="145000"/>
        <a:buFont typeface="Arial"/>
        <a:buChar char="•"/>
        <a:defRPr sz="6100" kern="1200" cap="none">
          <a:solidFill>
            <a:schemeClr val="tx1"/>
          </a:solidFill>
          <a:effectLst/>
          <a:latin typeface="+mn-lt"/>
          <a:ea typeface="+mn-ea"/>
          <a:cs typeface="+mn-cs"/>
        </a:defRPr>
      </a:lvl4pPr>
      <a:lvl5pPr marL="7674159" indent="-657785"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5pPr>
      <a:lvl6pPr marL="9647514"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6pPr>
      <a:lvl7pPr marL="11401608"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7pPr>
      <a:lvl8pPr marL="13155701"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8pPr>
      <a:lvl9pPr marL="14909795"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9pPr>
    </p:bodyStyle>
    <p:otherStyle>
      <a:defPPr>
        <a:defRPr lang="en-US"/>
      </a:defPPr>
      <a:lvl1pPr marL="0" algn="l" defTabSz="1754094" rtl="0" eaLnBrk="1" latinLnBrk="0" hangingPunct="1">
        <a:defRPr sz="6900" kern="1200">
          <a:solidFill>
            <a:schemeClr val="tx1"/>
          </a:solidFill>
          <a:latin typeface="+mn-lt"/>
          <a:ea typeface="+mn-ea"/>
          <a:cs typeface="+mn-cs"/>
        </a:defRPr>
      </a:lvl1pPr>
      <a:lvl2pPr marL="1754094" algn="l" defTabSz="1754094" rtl="0" eaLnBrk="1" latinLnBrk="0" hangingPunct="1">
        <a:defRPr sz="6900" kern="1200">
          <a:solidFill>
            <a:schemeClr val="tx1"/>
          </a:solidFill>
          <a:latin typeface="+mn-lt"/>
          <a:ea typeface="+mn-ea"/>
          <a:cs typeface="+mn-cs"/>
        </a:defRPr>
      </a:lvl2pPr>
      <a:lvl3pPr marL="3508187" algn="l" defTabSz="1754094" rtl="0" eaLnBrk="1" latinLnBrk="0" hangingPunct="1">
        <a:defRPr sz="6900" kern="1200">
          <a:solidFill>
            <a:schemeClr val="tx1"/>
          </a:solidFill>
          <a:latin typeface="+mn-lt"/>
          <a:ea typeface="+mn-ea"/>
          <a:cs typeface="+mn-cs"/>
        </a:defRPr>
      </a:lvl3pPr>
      <a:lvl4pPr marL="5262281" algn="l" defTabSz="1754094" rtl="0" eaLnBrk="1" latinLnBrk="0" hangingPunct="1">
        <a:defRPr sz="6900" kern="1200">
          <a:solidFill>
            <a:schemeClr val="tx1"/>
          </a:solidFill>
          <a:latin typeface="+mn-lt"/>
          <a:ea typeface="+mn-ea"/>
          <a:cs typeface="+mn-cs"/>
        </a:defRPr>
      </a:lvl4pPr>
      <a:lvl5pPr marL="7016374" algn="l" defTabSz="1754094" rtl="0" eaLnBrk="1" latinLnBrk="0" hangingPunct="1">
        <a:defRPr sz="6900" kern="1200">
          <a:solidFill>
            <a:schemeClr val="tx1"/>
          </a:solidFill>
          <a:latin typeface="+mn-lt"/>
          <a:ea typeface="+mn-ea"/>
          <a:cs typeface="+mn-cs"/>
        </a:defRPr>
      </a:lvl5pPr>
      <a:lvl6pPr marL="8770468" algn="l" defTabSz="1754094" rtl="0" eaLnBrk="1" latinLnBrk="0" hangingPunct="1">
        <a:defRPr sz="6900" kern="1200">
          <a:solidFill>
            <a:schemeClr val="tx1"/>
          </a:solidFill>
          <a:latin typeface="+mn-lt"/>
          <a:ea typeface="+mn-ea"/>
          <a:cs typeface="+mn-cs"/>
        </a:defRPr>
      </a:lvl6pPr>
      <a:lvl7pPr marL="10524561" algn="l" defTabSz="1754094" rtl="0" eaLnBrk="1" latinLnBrk="0" hangingPunct="1">
        <a:defRPr sz="6900" kern="1200">
          <a:solidFill>
            <a:schemeClr val="tx1"/>
          </a:solidFill>
          <a:latin typeface="+mn-lt"/>
          <a:ea typeface="+mn-ea"/>
          <a:cs typeface="+mn-cs"/>
        </a:defRPr>
      </a:lvl7pPr>
      <a:lvl8pPr marL="12278655" algn="l" defTabSz="1754094" rtl="0" eaLnBrk="1" latinLnBrk="0" hangingPunct="1">
        <a:defRPr sz="6900" kern="1200">
          <a:solidFill>
            <a:schemeClr val="tx1"/>
          </a:solidFill>
          <a:latin typeface="+mn-lt"/>
          <a:ea typeface="+mn-ea"/>
          <a:cs typeface="+mn-cs"/>
        </a:defRPr>
      </a:lvl8pPr>
      <a:lvl9pPr marL="14032748" algn="l" defTabSz="1754094"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4.jpeg"/><Relationship Id="rId4" Type="http://schemas.openxmlformats.org/officeDocument/2006/relationships/chart" Target="../charts/chart1.xm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6339" y="233910"/>
            <a:ext cx="2232248" cy="2776588"/>
          </a:xfrm>
          <a:prstGeom prst="rect">
            <a:avLst/>
          </a:prstGeom>
        </p:spPr>
        <p:txBody>
          <a:bodyPr vert="horz" lIns="417643" tIns="208822" rIns="417643" bIns="208822" rtlCol="0" anchor="ctr">
            <a:norm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pPr algn="l"/>
            <a:r>
              <a:rPr lang="en-US" sz="8000" b="1" dirty="0" smtClean="0"/>
              <a:t>22.</a:t>
            </a:r>
            <a:endParaRPr lang="en-IE" sz="8000" b="1" dirty="0"/>
          </a:p>
        </p:txBody>
      </p:sp>
      <p:sp>
        <p:nvSpPr>
          <p:cNvPr id="5" name="Title 1"/>
          <p:cNvSpPr txBox="1">
            <a:spLocks/>
          </p:cNvSpPr>
          <p:nvPr/>
        </p:nvSpPr>
        <p:spPr>
          <a:xfrm>
            <a:off x="4122763" y="521942"/>
            <a:ext cx="21170352" cy="5040560"/>
          </a:xfrm>
          <a:prstGeom prst="rect">
            <a:avLst/>
          </a:prstGeom>
        </p:spPr>
        <p:txBody>
          <a:bodyPr vert="horz" lIns="417643" tIns="208822" rIns="417643" bIns="208822" rtlCol="0" anchor="t">
            <a:no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r>
              <a:rPr lang="en-US" sz="10000" b="1" dirty="0" smtClean="0"/>
              <a:t> </a:t>
            </a:r>
            <a:r>
              <a:rPr lang="en-IE" sz="10000" b="1" dirty="0" smtClean="0"/>
              <a:t>En Route Edible Bug Juice</a:t>
            </a:r>
            <a:endParaRPr lang="en-US" sz="10000" b="1" dirty="0" smtClean="0"/>
          </a:p>
          <a:p>
            <a:r>
              <a:rPr lang="en-US" sz="7200" b="1" dirty="0" err="1" smtClean="0"/>
              <a:t>Suza</a:t>
            </a:r>
            <a:r>
              <a:rPr lang="en-US" sz="7200" b="1" dirty="0" smtClean="0"/>
              <a:t> Secondary School </a:t>
            </a:r>
          </a:p>
          <a:p>
            <a:r>
              <a:rPr lang="en-US" sz="5400" b="1" dirty="0" smtClean="0"/>
              <a:t>Abdul </a:t>
            </a:r>
            <a:r>
              <a:rPr lang="en-US" sz="5400" b="1" dirty="0" err="1" smtClean="0"/>
              <a:t>Rahman</a:t>
            </a:r>
            <a:r>
              <a:rPr lang="en-US" sz="5400" b="1" dirty="0" smtClean="0"/>
              <a:t> </a:t>
            </a:r>
            <a:r>
              <a:rPr lang="en-US" sz="5400" b="1" dirty="0" err="1" smtClean="0"/>
              <a:t>Banisheyba</a:t>
            </a:r>
            <a:r>
              <a:rPr lang="en-US" sz="5400" b="1" dirty="0" smtClean="0"/>
              <a:t> and </a:t>
            </a:r>
            <a:r>
              <a:rPr lang="en-US" sz="5400" b="1" dirty="0" err="1" smtClean="0"/>
              <a:t>Hudhaifat</a:t>
            </a:r>
            <a:r>
              <a:rPr lang="en-US" sz="5400" b="1" dirty="0" smtClean="0"/>
              <a:t> </a:t>
            </a:r>
            <a:r>
              <a:rPr lang="en-US" sz="5400" b="1" smtClean="0"/>
              <a:t>Hamdan</a:t>
            </a:r>
            <a:endParaRPr lang="en-US" sz="5400" b="1" dirty="0" smtClean="0"/>
          </a:p>
        </p:txBody>
      </p:sp>
      <p:sp>
        <p:nvSpPr>
          <p:cNvPr id="7" name="TextBox 6"/>
          <p:cNvSpPr txBox="1"/>
          <p:nvPr/>
        </p:nvSpPr>
        <p:spPr>
          <a:xfrm>
            <a:off x="3906738" y="5850535"/>
            <a:ext cx="21242361" cy="5850195"/>
          </a:xfrm>
          <a:prstGeom prst="roundRect">
            <a:avLst>
              <a:gd name="adj" fmla="val 7848"/>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Abstract:</a:t>
            </a:r>
          </a:p>
          <a:p>
            <a:pPr algn="just"/>
            <a:r>
              <a:rPr lang="en-IE" sz="4000" dirty="0" smtClean="0">
                <a:latin typeface="Calibri" pitchFamily="34" charset="0"/>
                <a:cs typeface="Calibri" pitchFamily="34" charset="0"/>
              </a:rPr>
              <a:t>Developing countries have suffered much from the modern insect killers, some results are rather catastrophic. Deaths and diseases of many kinds have been affecting many people around the globe.</a:t>
            </a:r>
          </a:p>
          <a:p>
            <a:pPr algn="just"/>
            <a:r>
              <a:rPr lang="en-IE" sz="4000" dirty="0" smtClean="0">
                <a:latin typeface="Calibri" pitchFamily="34" charset="0"/>
                <a:cs typeface="Calibri" pitchFamily="34" charset="0"/>
              </a:rPr>
              <a:t>En route for edible bug juice seeks to unravel the harmfulness of the modern insecticides and replacing them with the environmental friendly pesticide made from trees. This requires chemical knowledge which provides more awareness to the students on not only the chemical composition of trees but their importance </a:t>
            </a:r>
          </a:p>
          <a:p>
            <a:pPr algn="just"/>
            <a:r>
              <a:rPr lang="en-IE" sz="4000" dirty="0" smtClean="0">
                <a:latin typeface="Calibri" pitchFamily="34" charset="0"/>
                <a:cs typeface="Calibri" pitchFamily="34" charset="0"/>
              </a:rPr>
              <a:t>This will encourage people to make use of their natural available resources for various ways to protect themselves against predators.</a:t>
            </a:r>
            <a:endParaRPr lang="en-IE" sz="4000" dirty="0">
              <a:latin typeface="Calibri" pitchFamily="34" charset="0"/>
              <a:cs typeface="Calibri" pitchFamily="34" charset="0"/>
            </a:endParaRPr>
          </a:p>
        </p:txBody>
      </p:sp>
      <p:sp>
        <p:nvSpPr>
          <p:cNvPr id="8" name="TextBox 7"/>
          <p:cNvSpPr txBox="1"/>
          <p:nvPr/>
        </p:nvSpPr>
        <p:spPr>
          <a:xfrm>
            <a:off x="3474691" y="12331254"/>
            <a:ext cx="20162240" cy="15630882"/>
          </a:xfrm>
          <a:prstGeom prst="roundRect">
            <a:avLst>
              <a:gd name="adj" fmla="val 2523"/>
            </a:avLst>
          </a:prstGeom>
          <a:noFill/>
        </p:spPr>
        <p:txBody>
          <a:bodyPr wrap="square" rtlCol="0">
            <a:spAutoFit/>
          </a:bodyPr>
          <a:lstStyle/>
          <a:p>
            <a:pPr algn="just"/>
            <a:r>
              <a:rPr lang="en-IE" sz="4000" b="1" dirty="0" smtClean="0">
                <a:latin typeface="Calibri" pitchFamily="34" charset="0"/>
                <a:cs typeface="Calibri" pitchFamily="34" charset="0"/>
              </a:rPr>
              <a:t>Method:</a:t>
            </a:r>
          </a:p>
          <a:p>
            <a:pPr algn="just"/>
            <a:r>
              <a:rPr lang="en-GB" sz="4000" dirty="0" smtClean="0"/>
              <a:t>Two basic methods of the experiment:</a:t>
            </a:r>
            <a:endParaRPr lang="en-IE" sz="4000" dirty="0" smtClean="0"/>
          </a:p>
          <a:p>
            <a:pPr lvl="0" algn="just"/>
            <a:r>
              <a:rPr lang="en-GB" sz="4000" dirty="0" smtClean="0"/>
              <a:t>Water and Steam Distillation: Used for extracting oil of each sample.</a:t>
            </a:r>
            <a:endParaRPr lang="en-IE" sz="4000" dirty="0" smtClean="0"/>
          </a:p>
          <a:p>
            <a:pPr lvl="0" algn="just"/>
            <a:r>
              <a:rPr lang="en-GB" sz="4000" dirty="0" smtClean="0"/>
              <a:t>Solution form: For producing solution of each sample. </a:t>
            </a:r>
            <a:endParaRPr lang="en-IE" sz="4000" dirty="0" smtClean="0"/>
          </a:p>
          <a:p>
            <a:pPr algn="just"/>
            <a:r>
              <a:rPr lang="en-GB" sz="4000" b="1" dirty="0" smtClean="0"/>
              <a:t>Step 1: Sample Measurement</a:t>
            </a:r>
            <a:endParaRPr lang="en-IE" sz="4000" dirty="0" smtClean="0"/>
          </a:p>
          <a:p>
            <a:pPr lvl="0" algn="just"/>
            <a:r>
              <a:rPr lang="en-GB" sz="4000" dirty="0" smtClean="0"/>
              <a:t>The </a:t>
            </a:r>
            <a:r>
              <a:rPr lang="en-GB" sz="4000" dirty="0" smtClean="0"/>
              <a:t>fresh samples were collected; lantana and lemon grasses were plucked while garlic and cloves were bought from shops.</a:t>
            </a:r>
            <a:endParaRPr lang="en-IE" sz="4000" dirty="0" smtClean="0"/>
          </a:p>
          <a:p>
            <a:pPr lvl="0" algn="just"/>
            <a:r>
              <a:rPr lang="en-GB" sz="4000" dirty="0" smtClean="0"/>
              <a:t>Lantana and lemon grasses were cut into fine pieces using scissors, the others were crashed and grinded.</a:t>
            </a:r>
            <a:endParaRPr lang="en-IE" sz="4000" dirty="0" smtClean="0"/>
          </a:p>
          <a:p>
            <a:pPr lvl="0" algn="just"/>
            <a:r>
              <a:rPr lang="en-GB" sz="4000" dirty="0" smtClean="0"/>
              <a:t>The samples were then placed in 8 different beakers. Each two of the beakers contain the same sample, and the measurement is as shown in the following table</a:t>
            </a:r>
            <a:r>
              <a:rPr lang="en-GB" sz="4000" dirty="0" smtClean="0"/>
              <a:t>:</a:t>
            </a:r>
          </a:p>
          <a:p>
            <a:pPr lvl="0" algn="just"/>
            <a:endParaRPr lang="en-GB" sz="4000" dirty="0" smtClean="0"/>
          </a:p>
          <a:p>
            <a:pPr lvl="0" algn="just"/>
            <a:endParaRPr lang="en-GB" sz="4000" dirty="0" smtClean="0"/>
          </a:p>
          <a:p>
            <a:pPr lvl="0" algn="just"/>
            <a:endParaRPr lang="en-GB" sz="4000" dirty="0" smtClean="0"/>
          </a:p>
          <a:p>
            <a:pPr lvl="0" algn="just"/>
            <a:r>
              <a:rPr lang="en-GB" sz="4000" dirty="0" smtClean="0"/>
              <a:t>Four </a:t>
            </a:r>
            <a:r>
              <a:rPr lang="en-GB" sz="4000" dirty="0" smtClean="0"/>
              <a:t>separate beakers with each sample were used in steam distillation and the remaining for producing solution.</a:t>
            </a:r>
            <a:endParaRPr lang="en-IE" sz="4000" dirty="0" smtClean="0"/>
          </a:p>
          <a:p>
            <a:pPr lvl="0" algn="just"/>
            <a:r>
              <a:rPr lang="en-GB" sz="4000" dirty="0" smtClean="0"/>
              <a:t>The samples were mixed with water in the conical flask for distillation and for making solution, the other four samples were blended separately using blender. </a:t>
            </a:r>
            <a:endParaRPr lang="en-IE" sz="4000" dirty="0" smtClean="0"/>
          </a:p>
          <a:p>
            <a:pPr algn="just"/>
            <a:r>
              <a:rPr lang="en-GB" sz="4000" b="1" dirty="0" smtClean="0"/>
              <a:t>Step 2: Extraction of the samples</a:t>
            </a:r>
            <a:endParaRPr lang="en-IE" sz="4000" dirty="0" smtClean="0"/>
          </a:p>
          <a:p>
            <a:pPr lvl="0" algn="just"/>
            <a:r>
              <a:rPr lang="en-GB" sz="4000" dirty="0" smtClean="0"/>
              <a:t>The </a:t>
            </a:r>
            <a:r>
              <a:rPr lang="en-GB" sz="4000" dirty="0" smtClean="0"/>
              <a:t>samples were then heated in a round bottomed flask to about 80 °C.</a:t>
            </a:r>
            <a:endParaRPr lang="en-IE" sz="4000" dirty="0" smtClean="0"/>
          </a:p>
          <a:p>
            <a:pPr lvl="0" algn="just"/>
            <a:r>
              <a:rPr lang="en-GB" sz="4000" dirty="0" smtClean="0"/>
              <a:t>Water allowed to pass through the system for cooling and collecting the sample, then the samples were turned into vapour and allowed to cool.</a:t>
            </a:r>
            <a:endParaRPr lang="en-IE" sz="4000" dirty="0" smtClean="0"/>
          </a:p>
          <a:p>
            <a:pPr lvl="0" algn="just"/>
            <a:r>
              <a:rPr lang="en-GB" sz="4000" dirty="0" smtClean="0"/>
              <a:t>Oil fall into the bottom of the collecting tube ready to be separated out of the tube.</a:t>
            </a:r>
            <a:endParaRPr lang="en-IE" sz="4000" dirty="0" smtClean="0"/>
          </a:p>
          <a:p>
            <a:pPr lvl="0" algn="just"/>
            <a:endParaRPr lang="en-IE" sz="4000" dirty="0" smtClean="0"/>
          </a:p>
          <a:p>
            <a:pPr algn="just"/>
            <a:endParaRPr lang="en-IE" sz="4000" dirty="0" smtClean="0">
              <a:latin typeface="Calibri" pitchFamily="34" charset="0"/>
              <a:cs typeface="Calibri" pitchFamily="34" charset="0"/>
            </a:endParaRPr>
          </a:p>
        </p:txBody>
      </p:sp>
      <p:sp>
        <p:nvSpPr>
          <p:cNvPr id="12" name="TextBox 11"/>
          <p:cNvSpPr txBox="1"/>
          <p:nvPr/>
        </p:nvSpPr>
        <p:spPr>
          <a:xfrm>
            <a:off x="3042643" y="26804862"/>
            <a:ext cx="20594288" cy="9596199"/>
          </a:xfrm>
          <a:prstGeom prst="roundRect">
            <a:avLst>
              <a:gd name="adj" fmla="val 6031"/>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Results:</a:t>
            </a:r>
          </a:p>
          <a:p>
            <a:pPr algn="just"/>
            <a:r>
              <a:rPr lang="en-GB" sz="4000" dirty="0" smtClean="0"/>
              <a:t>The samples were evaporated after being heated to about 80 °C for extraction, this indicated that the boiling point of our samples are lower than that of water. </a:t>
            </a:r>
            <a:endParaRPr lang="en-IE" sz="4000" dirty="0" smtClean="0"/>
          </a:p>
          <a:p>
            <a:pPr algn="just"/>
            <a:r>
              <a:rPr lang="en-GB" sz="4000" dirty="0" smtClean="0"/>
              <a:t>The extractions of essential oil from the samples produces the following results as the table </a:t>
            </a:r>
            <a:r>
              <a:rPr lang="en-GB" sz="4000" dirty="0" smtClean="0"/>
              <a:t>aside.</a:t>
            </a:r>
          </a:p>
          <a:p>
            <a:pPr algn="just"/>
            <a:r>
              <a:rPr lang="en-GB" sz="4000" dirty="0" smtClean="0"/>
              <a:t>The oils were tested to various insects including house flies, cockroaches and termites, and the results were as follow:</a:t>
            </a:r>
            <a:endParaRPr lang="en-IE" sz="4000" dirty="0" smtClean="0"/>
          </a:p>
          <a:p>
            <a:pPr algn="just"/>
            <a:r>
              <a:rPr lang="en-GB" sz="4000" b="1" dirty="0" smtClean="0"/>
              <a:t>Cloves oil</a:t>
            </a:r>
            <a:endParaRPr lang="en-IE" sz="4000" dirty="0" smtClean="0"/>
          </a:p>
          <a:p>
            <a:pPr algn="just"/>
            <a:r>
              <a:rPr lang="en-GB" sz="4000" dirty="0" smtClean="0"/>
              <a:t>Termites were concealed in a container with a few drops of clove oil in which they were struggling for a few minutes and died after 3 minutes. This indicated that clove oil is an insect killer, particularly termites.</a:t>
            </a:r>
            <a:endParaRPr lang="en-IE" sz="4000" dirty="0" smtClean="0"/>
          </a:p>
          <a:p>
            <a:pPr algn="just"/>
            <a:r>
              <a:rPr lang="en-GB" sz="4000" b="1" dirty="0" smtClean="0"/>
              <a:t> </a:t>
            </a:r>
            <a:r>
              <a:rPr lang="en-GB" sz="4000" b="1" dirty="0" smtClean="0"/>
              <a:t>Lemon </a:t>
            </a:r>
            <a:r>
              <a:rPr lang="en-GB" sz="4000" b="1" dirty="0" smtClean="0"/>
              <a:t>grass oil</a:t>
            </a:r>
            <a:endParaRPr lang="en-IE" sz="4000" dirty="0" smtClean="0"/>
          </a:p>
          <a:p>
            <a:pPr algn="just"/>
            <a:r>
              <a:rPr lang="en-GB" sz="4000" dirty="0" smtClean="0"/>
              <a:t>This was also put in a container that cockroaches were put into it and left 10 minutes. Cockroaches seemed okay and had pretty much less or no effects on them. This showed that lemon grass is harmless to cockroaches</a:t>
            </a:r>
            <a:r>
              <a:rPr lang="en-GB" sz="4000" dirty="0" smtClean="0"/>
              <a:t>.</a:t>
            </a:r>
            <a:endParaRPr lang="en-US" sz="4000" dirty="0" smtClean="0"/>
          </a:p>
        </p:txBody>
      </p:sp>
      <p:sp>
        <p:nvSpPr>
          <p:cNvPr id="17" name="TextBox 16"/>
          <p:cNvSpPr txBox="1"/>
          <p:nvPr/>
        </p:nvSpPr>
        <p:spPr>
          <a:xfrm>
            <a:off x="6499027" y="36741966"/>
            <a:ext cx="18506056" cy="5904667"/>
          </a:xfrm>
          <a:prstGeom prst="roundRect">
            <a:avLst>
              <a:gd name="adj" fmla="val 8639"/>
            </a:avLst>
          </a:prstGeom>
          <a:noFill/>
        </p:spPr>
        <p:txBody>
          <a:bodyPr wrap="square" rtlCol="0">
            <a:spAutoFit/>
          </a:bodyPr>
          <a:lstStyle/>
          <a:p>
            <a:pPr algn="just"/>
            <a:r>
              <a:rPr lang="en-IE" sz="4000" b="1" dirty="0" smtClean="0">
                <a:latin typeface="Calibri" pitchFamily="34" charset="0"/>
                <a:cs typeface="Calibri" pitchFamily="34" charset="0"/>
              </a:rPr>
              <a:t>Conclusion:</a:t>
            </a:r>
          </a:p>
          <a:p>
            <a:r>
              <a:rPr lang="en-GB" sz="4000" dirty="0" smtClean="0"/>
              <a:t>From the results obtained from the starting of the project, it can be concluded that cloves and lemon grasses </a:t>
            </a:r>
            <a:r>
              <a:rPr lang="en-GB" sz="4000" b="1" dirty="0" smtClean="0"/>
              <a:t>solutions</a:t>
            </a:r>
            <a:r>
              <a:rPr lang="en-GB" sz="4000" dirty="0" smtClean="0"/>
              <a:t> are good insects’ repellents. While the lantana </a:t>
            </a:r>
            <a:r>
              <a:rPr lang="en-GB" sz="4000" dirty="0" err="1" smtClean="0"/>
              <a:t>camara</a:t>
            </a:r>
            <a:r>
              <a:rPr lang="en-GB" sz="4000" dirty="0" smtClean="0"/>
              <a:t> solution does repel, weaken the insects after a short time and even kill after some hours. On the case of garlic, it is a fine insect killer since it kills instantly. All act best when the surrounding is covered.</a:t>
            </a:r>
            <a:endParaRPr lang="en-IE" sz="4000" dirty="0" smtClean="0"/>
          </a:p>
          <a:p>
            <a:r>
              <a:rPr lang="en-GB" sz="4000" dirty="0" smtClean="0"/>
              <a:t>By the side of essential oils, cloves are rich in them, lemon grasses produce even in little amount but lantana </a:t>
            </a:r>
            <a:r>
              <a:rPr lang="en-GB" sz="4000" dirty="0" err="1" smtClean="0"/>
              <a:t>camara</a:t>
            </a:r>
            <a:r>
              <a:rPr lang="en-GB" sz="4000" dirty="0" smtClean="0"/>
              <a:t> and garlic does not consists of volatile oil (oil present have boiling points of above 100 °C</a:t>
            </a:r>
            <a:r>
              <a:rPr lang="en-GB" sz="4000" dirty="0" smtClean="0"/>
              <a:t>.</a:t>
            </a:r>
            <a:endParaRPr lang="en-US" sz="4000" dirty="0" smtClean="0"/>
          </a:p>
        </p:txBody>
      </p:sp>
      <p:pic>
        <p:nvPicPr>
          <p:cNvPr id="1026" name="Picture 2" descr="C:\Users\brendan.doggett\Desktop\DCCYST\mediavest\Picture1.png"/>
          <p:cNvPicPr>
            <a:picLocks noChangeAspect="1" noChangeArrowheads="1"/>
          </p:cNvPicPr>
          <p:nvPr/>
        </p:nvPicPr>
        <p:blipFill>
          <a:blip r:embed="rId2" cstate="print"/>
          <a:srcRect/>
          <a:stretch>
            <a:fillRect/>
          </a:stretch>
        </p:blipFill>
        <p:spPr bwMode="auto">
          <a:xfrm>
            <a:off x="25077091" y="809974"/>
            <a:ext cx="4392488" cy="4399907"/>
          </a:xfrm>
          <a:prstGeom prst="rect">
            <a:avLst/>
          </a:prstGeom>
          <a:noFill/>
        </p:spPr>
      </p:pic>
      <p:pic>
        <p:nvPicPr>
          <p:cNvPr id="9" name="Picture 8" descr="C:\Users\user\Desktop\IMG_20170706_165720.jpg"/>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3891" r="6907" b="23649"/>
          <a:stretch>
            <a:fillRect/>
          </a:stretch>
        </p:blipFill>
        <p:spPr bwMode="auto">
          <a:xfrm>
            <a:off x="26229219" y="5706518"/>
            <a:ext cx="2952328" cy="4608512"/>
          </a:xfrm>
          <a:prstGeom prst="rect">
            <a:avLst/>
          </a:prstGeom>
          <a:noFill/>
          <a:ln>
            <a:noFill/>
          </a:ln>
        </p:spPr>
      </p:pic>
      <p:graphicFrame>
        <p:nvGraphicFramePr>
          <p:cNvPr id="10" name="Table 9"/>
          <p:cNvGraphicFramePr>
            <a:graphicFrameLocks noGrp="1"/>
          </p:cNvGraphicFramePr>
          <p:nvPr/>
        </p:nvGraphicFramePr>
        <p:xfrm>
          <a:off x="18524363" y="18863382"/>
          <a:ext cx="6696744" cy="1892808"/>
        </p:xfrm>
        <a:graphic>
          <a:graphicData uri="http://schemas.openxmlformats.org/drawingml/2006/table">
            <a:tbl>
              <a:tblPr/>
              <a:tblGrid>
                <a:gridCol w="2233760"/>
                <a:gridCol w="2231492"/>
                <a:gridCol w="2231492"/>
              </a:tblGrid>
              <a:tr h="0">
                <a:tc>
                  <a:txBody>
                    <a:bodyPr/>
                    <a:lstStyle/>
                    <a:p>
                      <a:pPr marL="457200" algn="just">
                        <a:lnSpc>
                          <a:spcPct val="115000"/>
                        </a:lnSpc>
                        <a:spcBef>
                          <a:spcPts val="600"/>
                        </a:spcBef>
                        <a:spcAft>
                          <a:spcPts val="600"/>
                        </a:spcAft>
                      </a:pPr>
                      <a:r>
                        <a:rPr lang="en-GB" sz="1800" dirty="0">
                          <a:latin typeface="Times New Roman"/>
                          <a:ea typeface="Calibri"/>
                          <a:cs typeface="Arial"/>
                        </a:rPr>
                        <a:t>Samples</a:t>
                      </a:r>
                      <a:endParaRPr lang="en-IE" sz="16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Bef>
                          <a:spcPts val="600"/>
                        </a:spcBef>
                        <a:spcAft>
                          <a:spcPts val="600"/>
                        </a:spcAft>
                      </a:pPr>
                      <a:r>
                        <a:rPr lang="en-GB" sz="1800">
                          <a:latin typeface="Times New Roman"/>
                          <a:ea typeface="Calibri"/>
                          <a:cs typeface="Arial"/>
                        </a:rPr>
                        <a:t>Mass of samples (g)</a:t>
                      </a:r>
                      <a:endParaRPr lang="en-IE"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Bef>
                          <a:spcPts val="600"/>
                        </a:spcBef>
                        <a:spcAft>
                          <a:spcPts val="600"/>
                        </a:spcAft>
                      </a:pPr>
                      <a:r>
                        <a:rPr lang="en-GB" sz="1800" dirty="0">
                          <a:latin typeface="Times New Roman"/>
                          <a:ea typeface="Calibri"/>
                          <a:cs typeface="Arial"/>
                        </a:rPr>
                        <a:t>Volume of water (ml)</a:t>
                      </a:r>
                      <a:endParaRPr lang="en-IE" sz="16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gn="just">
                        <a:lnSpc>
                          <a:spcPct val="115000"/>
                        </a:lnSpc>
                        <a:spcBef>
                          <a:spcPts val="600"/>
                        </a:spcBef>
                        <a:spcAft>
                          <a:spcPts val="600"/>
                        </a:spcAft>
                      </a:pPr>
                      <a:r>
                        <a:rPr lang="en-GB" sz="1800">
                          <a:latin typeface="Times New Roman"/>
                          <a:ea typeface="Calibri"/>
                          <a:cs typeface="Arial"/>
                        </a:rPr>
                        <a:t>Cloves</a:t>
                      </a:r>
                      <a:endParaRPr lang="en-IE"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Bef>
                          <a:spcPts val="600"/>
                        </a:spcBef>
                        <a:spcAft>
                          <a:spcPts val="600"/>
                        </a:spcAft>
                      </a:pPr>
                      <a:r>
                        <a:rPr lang="en-GB" sz="1800">
                          <a:latin typeface="Times New Roman"/>
                          <a:ea typeface="Calibri"/>
                          <a:cs typeface="Arial"/>
                        </a:rPr>
                        <a:t>100</a:t>
                      </a:r>
                      <a:endParaRPr lang="en-IE"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Bef>
                          <a:spcPts val="600"/>
                        </a:spcBef>
                        <a:spcAft>
                          <a:spcPts val="600"/>
                        </a:spcAft>
                      </a:pPr>
                      <a:r>
                        <a:rPr lang="en-GB" sz="1800">
                          <a:latin typeface="Times New Roman"/>
                          <a:ea typeface="Calibri"/>
                          <a:cs typeface="Arial"/>
                        </a:rPr>
                        <a:t>250</a:t>
                      </a:r>
                      <a:endParaRPr lang="en-IE"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gn="just">
                        <a:lnSpc>
                          <a:spcPct val="115000"/>
                        </a:lnSpc>
                        <a:spcBef>
                          <a:spcPts val="600"/>
                        </a:spcBef>
                        <a:spcAft>
                          <a:spcPts val="600"/>
                        </a:spcAft>
                      </a:pPr>
                      <a:r>
                        <a:rPr lang="en-GB" sz="1800">
                          <a:latin typeface="Times New Roman"/>
                          <a:ea typeface="Calibri"/>
                          <a:cs typeface="Arial"/>
                        </a:rPr>
                        <a:t>Garlic</a:t>
                      </a:r>
                      <a:endParaRPr lang="en-IE"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Bef>
                          <a:spcPts val="600"/>
                        </a:spcBef>
                        <a:spcAft>
                          <a:spcPts val="600"/>
                        </a:spcAft>
                      </a:pPr>
                      <a:r>
                        <a:rPr lang="en-GB" sz="1800">
                          <a:latin typeface="Times New Roman"/>
                          <a:ea typeface="Calibri"/>
                          <a:cs typeface="Arial"/>
                        </a:rPr>
                        <a:t>100</a:t>
                      </a:r>
                      <a:endParaRPr lang="en-IE"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Bef>
                          <a:spcPts val="600"/>
                        </a:spcBef>
                        <a:spcAft>
                          <a:spcPts val="600"/>
                        </a:spcAft>
                      </a:pPr>
                      <a:r>
                        <a:rPr lang="en-GB" sz="1800">
                          <a:latin typeface="Times New Roman"/>
                          <a:ea typeface="Calibri"/>
                          <a:cs typeface="Arial"/>
                        </a:rPr>
                        <a:t>150</a:t>
                      </a:r>
                      <a:endParaRPr lang="en-IE"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gn="just">
                        <a:lnSpc>
                          <a:spcPct val="115000"/>
                        </a:lnSpc>
                        <a:spcBef>
                          <a:spcPts val="600"/>
                        </a:spcBef>
                        <a:spcAft>
                          <a:spcPts val="600"/>
                        </a:spcAft>
                      </a:pPr>
                      <a:r>
                        <a:rPr lang="en-GB" sz="1800">
                          <a:latin typeface="Times New Roman"/>
                          <a:ea typeface="Calibri"/>
                          <a:cs typeface="Arial"/>
                        </a:rPr>
                        <a:t>Lemon grass</a:t>
                      </a:r>
                      <a:endParaRPr lang="en-IE"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Bef>
                          <a:spcPts val="600"/>
                        </a:spcBef>
                        <a:spcAft>
                          <a:spcPts val="600"/>
                        </a:spcAft>
                      </a:pPr>
                      <a:r>
                        <a:rPr lang="en-GB" sz="1800">
                          <a:latin typeface="Times New Roman"/>
                          <a:ea typeface="Calibri"/>
                          <a:cs typeface="Arial"/>
                        </a:rPr>
                        <a:t>100</a:t>
                      </a:r>
                      <a:endParaRPr lang="en-IE"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Bef>
                          <a:spcPts val="600"/>
                        </a:spcBef>
                        <a:spcAft>
                          <a:spcPts val="600"/>
                        </a:spcAft>
                      </a:pPr>
                      <a:r>
                        <a:rPr lang="en-GB" sz="1800">
                          <a:latin typeface="Times New Roman"/>
                          <a:ea typeface="Calibri"/>
                          <a:cs typeface="Arial"/>
                        </a:rPr>
                        <a:t>500</a:t>
                      </a:r>
                      <a:endParaRPr lang="en-IE"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gn="just">
                        <a:lnSpc>
                          <a:spcPct val="115000"/>
                        </a:lnSpc>
                        <a:spcBef>
                          <a:spcPts val="600"/>
                        </a:spcBef>
                        <a:spcAft>
                          <a:spcPts val="600"/>
                        </a:spcAft>
                      </a:pPr>
                      <a:r>
                        <a:rPr lang="en-GB" sz="1800">
                          <a:latin typeface="Times New Roman"/>
                          <a:ea typeface="Calibri"/>
                          <a:cs typeface="Arial"/>
                        </a:rPr>
                        <a:t>Lantana</a:t>
                      </a:r>
                      <a:endParaRPr lang="en-IE"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Bef>
                          <a:spcPts val="600"/>
                        </a:spcBef>
                        <a:spcAft>
                          <a:spcPts val="600"/>
                        </a:spcAft>
                      </a:pPr>
                      <a:r>
                        <a:rPr lang="en-GB" sz="1800">
                          <a:latin typeface="Times New Roman"/>
                          <a:ea typeface="Calibri"/>
                          <a:cs typeface="Arial"/>
                        </a:rPr>
                        <a:t>100</a:t>
                      </a:r>
                      <a:endParaRPr lang="en-IE"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Bef>
                          <a:spcPts val="600"/>
                        </a:spcBef>
                        <a:spcAft>
                          <a:spcPts val="600"/>
                        </a:spcAft>
                      </a:pPr>
                      <a:r>
                        <a:rPr lang="en-GB" sz="1800" dirty="0">
                          <a:latin typeface="Times New Roman"/>
                          <a:ea typeface="Calibri"/>
                          <a:cs typeface="Arial"/>
                        </a:rPr>
                        <a:t>350</a:t>
                      </a:r>
                      <a:endParaRPr lang="en-IE" sz="16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Chart 10"/>
          <p:cNvGraphicFramePr/>
          <p:nvPr/>
        </p:nvGraphicFramePr>
        <p:xfrm>
          <a:off x="25005083" y="16651734"/>
          <a:ext cx="4820874" cy="3302839"/>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p:cNvPicPr/>
          <p:nvPr/>
        </p:nvPicPr>
        <p:blipFill>
          <a:blip r:embed="rId5"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26229219" y="11035110"/>
            <a:ext cx="2992581" cy="4197387"/>
          </a:xfrm>
          <a:prstGeom prst="rect">
            <a:avLst/>
          </a:prstGeom>
        </p:spPr>
      </p:pic>
      <p:graphicFrame>
        <p:nvGraphicFramePr>
          <p:cNvPr id="14" name="Table 13"/>
          <p:cNvGraphicFramePr>
            <a:graphicFrameLocks noGrp="1"/>
          </p:cNvGraphicFramePr>
          <p:nvPr/>
        </p:nvGraphicFramePr>
        <p:xfrm>
          <a:off x="23708939" y="24644622"/>
          <a:ext cx="6080760" cy="1991995"/>
        </p:xfrm>
        <a:graphic>
          <a:graphicData uri="http://schemas.openxmlformats.org/drawingml/2006/table">
            <a:tbl>
              <a:tblPr/>
              <a:tblGrid>
                <a:gridCol w="2026920"/>
                <a:gridCol w="2026920"/>
                <a:gridCol w="2026920"/>
              </a:tblGrid>
              <a:tr h="0">
                <a:tc>
                  <a:txBody>
                    <a:bodyPr/>
                    <a:lstStyle/>
                    <a:p>
                      <a:pPr algn="just">
                        <a:lnSpc>
                          <a:spcPct val="115000"/>
                        </a:lnSpc>
                        <a:spcBef>
                          <a:spcPts val="600"/>
                        </a:spcBef>
                        <a:spcAft>
                          <a:spcPts val="600"/>
                        </a:spcAft>
                      </a:pPr>
                      <a:r>
                        <a:rPr lang="en-GB" sz="2000" b="1">
                          <a:solidFill>
                            <a:srgbClr val="FFFFFF"/>
                          </a:solidFill>
                          <a:latin typeface="Times New Roman"/>
                          <a:ea typeface="Calibri"/>
                          <a:cs typeface="Arial"/>
                        </a:rPr>
                        <a:t>Sample</a:t>
                      </a:r>
                      <a:endParaRPr lang="en-IE" sz="1800">
                        <a:latin typeface="Calibri"/>
                        <a:ea typeface="Calibri"/>
                        <a:cs typeface="Arial"/>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c>
                  <a:txBody>
                    <a:bodyPr/>
                    <a:lstStyle/>
                    <a:p>
                      <a:pPr algn="just">
                        <a:lnSpc>
                          <a:spcPct val="115000"/>
                        </a:lnSpc>
                        <a:spcBef>
                          <a:spcPts val="600"/>
                        </a:spcBef>
                        <a:spcAft>
                          <a:spcPts val="600"/>
                        </a:spcAft>
                      </a:pPr>
                      <a:r>
                        <a:rPr lang="en-GB" sz="2000" b="1">
                          <a:solidFill>
                            <a:srgbClr val="FFFFFF"/>
                          </a:solidFill>
                          <a:latin typeface="Times New Roman"/>
                          <a:ea typeface="Calibri"/>
                          <a:cs typeface="Arial"/>
                        </a:rPr>
                        <a:t>Gram (g)</a:t>
                      </a:r>
                      <a:endParaRPr lang="en-IE" sz="1800">
                        <a:latin typeface="Calibri"/>
                        <a:ea typeface="Calibri"/>
                        <a:cs typeface="Arial"/>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c>
                  <a:txBody>
                    <a:bodyPr/>
                    <a:lstStyle/>
                    <a:p>
                      <a:pPr algn="just">
                        <a:lnSpc>
                          <a:spcPct val="115000"/>
                        </a:lnSpc>
                        <a:spcBef>
                          <a:spcPts val="600"/>
                        </a:spcBef>
                        <a:spcAft>
                          <a:spcPts val="600"/>
                        </a:spcAft>
                      </a:pPr>
                      <a:r>
                        <a:rPr lang="en-GB" sz="2000" b="1">
                          <a:solidFill>
                            <a:srgbClr val="FFFFFF"/>
                          </a:solidFill>
                          <a:latin typeface="Times New Roman"/>
                          <a:ea typeface="Calibri"/>
                          <a:cs typeface="Arial"/>
                        </a:rPr>
                        <a:t>Volume produced (ml)</a:t>
                      </a:r>
                      <a:endParaRPr lang="en-IE" sz="1800">
                        <a:latin typeface="Calibri"/>
                        <a:ea typeface="Calibri"/>
                        <a:cs typeface="Arial"/>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r>
              <a:tr h="0">
                <a:tc>
                  <a:txBody>
                    <a:bodyPr/>
                    <a:lstStyle/>
                    <a:p>
                      <a:pPr algn="just">
                        <a:lnSpc>
                          <a:spcPct val="115000"/>
                        </a:lnSpc>
                        <a:spcBef>
                          <a:spcPts val="600"/>
                        </a:spcBef>
                        <a:spcAft>
                          <a:spcPts val="600"/>
                        </a:spcAft>
                      </a:pPr>
                      <a:r>
                        <a:rPr lang="en-GB" sz="2000" b="1">
                          <a:latin typeface="Times New Roman"/>
                          <a:ea typeface="Calibri"/>
                          <a:cs typeface="Arial"/>
                        </a:rPr>
                        <a:t>Cloves</a:t>
                      </a:r>
                      <a:endParaRPr lang="en-IE" sz="1800">
                        <a:latin typeface="Calibri"/>
                        <a:ea typeface="Calibri"/>
                        <a:cs typeface="Arial"/>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gn="just">
                        <a:lnSpc>
                          <a:spcPct val="115000"/>
                        </a:lnSpc>
                        <a:spcBef>
                          <a:spcPts val="600"/>
                        </a:spcBef>
                        <a:spcAft>
                          <a:spcPts val="600"/>
                        </a:spcAft>
                      </a:pPr>
                      <a:r>
                        <a:rPr lang="en-GB" sz="2000">
                          <a:latin typeface="Times New Roman"/>
                          <a:ea typeface="Calibri"/>
                          <a:cs typeface="Arial"/>
                        </a:rPr>
                        <a:t>100.0</a:t>
                      </a:r>
                      <a:endParaRPr lang="en-IE" sz="1800">
                        <a:latin typeface="Calibri"/>
                        <a:ea typeface="Calibri"/>
                        <a:cs typeface="Arial"/>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gn="just">
                        <a:lnSpc>
                          <a:spcPct val="115000"/>
                        </a:lnSpc>
                        <a:spcBef>
                          <a:spcPts val="600"/>
                        </a:spcBef>
                        <a:spcAft>
                          <a:spcPts val="600"/>
                        </a:spcAft>
                      </a:pPr>
                      <a:r>
                        <a:rPr lang="en-GB" sz="2000">
                          <a:latin typeface="Times New Roman"/>
                          <a:ea typeface="Calibri"/>
                          <a:cs typeface="Arial"/>
                        </a:rPr>
                        <a:t>20.0</a:t>
                      </a:r>
                      <a:endParaRPr lang="en-IE" sz="1800">
                        <a:latin typeface="Calibri"/>
                        <a:ea typeface="Calibri"/>
                        <a:cs typeface="Arial"/>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0">
                <a:tc>
                  <a:txBody>
                    <a:bodyPr/>
                    <a:lstStyle/>
                    <a:p>
                      <a:pPr algn="just">
                        <a:lnSpc>
                          <a:spcPct val="115000"/>
                        </a:lnSpc>
                        <a:spcBef>
                          <a:spcPts val="600"/>
                        </a:spcBef>
                        <a:spcAft>
                          <a:spcPts val="600"/>
                        </a:spcAft>
                      </a:pPr>
                      <a:r>
                        <a:rPr lang="en-GB" sz="2000" b="1">
                          <a:latin typeface="Times New Roman"/>
                          <a:ea typeface="Calibri"/>
                          <a:cs typeface="Arial"/>
                        </a:rPr>
                        <a:t>Lemon grass</a:t>
                      </a:r>
                      <a:endParaRPr lang="en-IE" sz="1800">
                        <a:latin typeface="Calibri"/>
                        <a:ea typeface="Calibri"/>
                        <a:cs typeface="Arial"/>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just">
                        <a:lnSpc>
                          <a:spcPct val="115000"/>
                        </a:lnSpc>
                        <a:spcBef>
                          <a:spcPts val="600"/>
                        </a:spcBef>
                        <a:spcAft>
                          <a:spcPts val="600"/>
                        </a:spcAft>
                      </a:pPr>
                      <a:r>
                        <a:rPr lang="en-GB" sz="2000">
                          <a:latin typeface="Times New Roman"/>
                          <a:ea typeface="Calibri"/>
                          <a:cs typeface="Arial"/>
                        </a:rPr>
                        <a:t>100.0</a:t>
                      </a:r>
                      <a:endParaRPr lang="en-IE" sz="1800">
                        <a:latin typeface="Calibri"/>
                        <a:ea typeface="Calibri"/>
                        <a:cs typeface="Arial"/>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just">
                        <a:lnSpc>
                          <a:spcPct val="115000"/>
                        </a:lnSpc>
                        <a:spcBef>
                          <a:spcPts val="600"/>
                        </a:spcBef>
                        <a:spcAft>
                          <a:spcPts val="600"/>
                        </a:spcAft>
                      </a:pPr>
                      <a:r>
                        <a:rPr lang="en-GB" sz="2000">
                          <a:latin typeface="Times New Roman"/>
                          <a:ea typeface="Calibri"/>
                          <a:cs typeface="Arial"/>
                        </a:rPr>
                        <a:t>0.2</a:t>
                      </a:r>
                      <a:endParaRPr lang="en-IE" sz="1800">
                        <a:latin typeface="Calibri"/>
                        <a:ea typeface="Calibri"/>
                        <a:cs typeface="Arial"/>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0">
                <a:tc>
                  <a:txBody>
                    <a:bodyPr/>
                    <a:lstStyle/>
                    <a:p>
                      <a:pPr algn="just">
                        <a:lnSpc>
                          <a:spcPct val="115000"/>
                        </a:lnSpc>
                        <a:spcBef>
                          <a:spcPts val="600"/>
                        </a:spcBef>
                        <a:spcAft>
                          <a:spcPts val="600"/>
                        </a:spcAft>
                      </a:pPr>
                      <a:r>
                        <a:rPr lang="en-GB" sz="2000" b="1">
                          <a:latin typeface="Times New Roman"/>
                          <a:ea typeface="Calibri"/>
                          <a:cs typeface="Arial"/>
                        </a:rPr>
                        <a:t>Lantana camara</a:t>
                      </a:r>
                      <a:endParaRPr lang="en-IE" sz="1800">
                        <a:latin typeface="Calibri"/>
                        <a:ea typeface="Calibri"/>
                        <a:cs typeface="Arial"/>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gn="just">
                        <a:lnSpc>
                          <a:spcPct val="115000"/>
                        </a:lnSpc>
                        <a:spcBef>
                          <a:spcPts val="600"/>
                        </a:spcBef>
                        <a:spcAft>
                          <a:spcPts val="600"/>
                        </a:spcAft>
                      </a:pPr>
                      <a:r>
                        <a:rPr lang="en-GB" sz="2000">
                          <a:latin typeface="Times New Roman"/>
                          <a:ea typeface="Calibri"/>
                          <a:cs typeface="Arial"/>
                        </a:rPr>
                        <a:t>100.0</a:t>
                      </a:r>
                      <a:endParaRPr lang="en-IE" sz="1800">
                        <a:latin typeface="Calibri"/>
                        <a:ea typeface="Calibri"/>
                        <a:cs typeface="Arial"/>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gn="just">
                        <a:lnSpc>
                          <a:spcPct val="115000"/>
                        </a:lnSpc>
                        <a:spcBef>
                          <a:spcPts val="600"/>
                        </a:spcBef>
                        <a:spcAft>
                          <a:spcPts val="600"/>
                        </a:spcAft>
                      </a:pPr>
                      <a:r>
                        <a:rPr lang="en-GB" sz="2000">
                          <a:latin typeface="Times New Roman"/>
                          <a:ea typeface="Calibri"/>
                          <a:cs typeface="Arial"/>
                        </a:rPr>
                        <a:t>0.1</a:t>
                      </a:r>
                      <a:endParaRPr lang="en-IE" sz="1800">
                        <a:latin typeface="Calibri"/>
                        <a:ea typeface="Calibri"/>
                        <a:cs typeface="Arial"/>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0">
                <a:tc>
                  <a:txBody>
                    <a:bodyPr/>
                    <a:lstStyle/>
                    <a:p>
                      <a:pPr algn="just">
                        <a:lnSpc>
                          <a:spcPct val="115000"/>
                        </a:lnSpc>
                        <a:spcBef>
                          <a:spcPts val="600"/>
                        </a:spcBef>
                        <a:spcAft>
                          <a:spcPts val="600"/>
                        </a:spcAft>
                      </a:pPr>
                      <a:r>
                        <a:rPr lang="en-GB" sz="2000" b="1">
                          <a:latin typeface="Times New Roman"/>
                          <a:ea typeface="Calibri"/>
                          <a:cs typeface="Arial"/>
                        </a:rPr>
                        <a:t>Garlic</a:t>
                      </a:r>
                      <a:endParaRPr lang="en-IE" sz="1800">
                        <a:latin typeface="Calibri"/>
                        <a:ea typeface="Calibri"/>
                        <a:cs typeface="Arial"/>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just">
                        <a:lnSpc>
                          <a:spcPct val="115000"/>
                        </a:lnSpc>
                        <a:spcBef>
                          <a:spcPts val="600"/>
                        </a:spcBef>
                        <a:spcAft>
                          <a:spcPts val="600"/>
                        </a:spcAft>
                      </a:pPr>
                      <a:r>
                        <a:rPr lang="en-GB" sz="2000">
                          <a:latin typeface="Times New Roman"/>
                          <a:ea typeface="Calibri"/>
                          <a:cs typeface="Arial"/>
                        </a:rPr>
                        <a:t>100.0</a:t>
                      </a:r>
                      <a:endParaRPr lang="en-IE" sz="1800">
                        <a:latin typeface="Calibri"/>
                        <a:ea typeface="Calibri"/>
                        <a:cs typeface="Arial"/>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just">
                        <a:lnSpc>
                          <a:spcPct val="115000"/>
                        </a:lnSpc>
                        <a:spcBef>
                          <a:spcPts val="600"/>
                        </a:spcBef>
                        <a:spcAft>
                          <a:spcPts val="600"/>
                        </a:spcAft>
                      </a:pPr>
                      <a:r>
                        <a:rPr lang="en-GB" sz="2000" dirty="0">
                          <a:latin typeface="Times New Roman"/>
                          <a:ea typeface="Calibri"/>
                          <a:cs typeface="Arial"/>
                        </a:rPr>
                        <a:t>0.0</a:t>
                      </a:r>
                      <a:endParaRPr lang="en-IE" sz="1800" dirty="0">
                        <a:latin typeface="Calibri"/>
                        <a:ea typeface="Calibri"/>
                        <a:cs typeface="Arial"/>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bl>
          </a:graphicData>
        </a:graphic>
      </p:graphicFrame>
      <p:graphicFrame>
        <p:nvGraphicFramePr>
          <p:cNvPr id="15" name="Chart 14"/>
          <p:cNvGraphicFramePr/>
          <p:nvPr/>
        </p:nvGraphicFramePr>
        <p:xfrm>
          <a:off x="24357011" y="27092894"/>
          <a:ext cx="4699591" cy="3870251"/>
        </p:xfrm>
        <a:graphic>
          <a:graphicData uri="http://schemas.openxmlformats.org/drawingml/2006/chart">
            <c:chart xmlns:c="http://schemas.openxmlformats.org/drawingml/2006/chart" xmlns:r="http://schemas.openxmlformats.org/officeDocument/2006/relationships" r:id="rId6"/>
          </a:graphicData>
        </a:graphic>
      </p:graphicFrame>
      <p:pic>
        <p:nvPicPr>
          <p:cNvPr id="16" name="Picture 15"/>
          <p:cNvPicPr/>
          <p:nvPr/>
        </p:nvPicPr>
        <p:blipFill>
          <a:blip r:embed="rId7"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25941187" y="20180126"/>
            <a:ext cx="3168352" cy="3747017"/>
          </a:xfrm>
          <a:prstGeom prst="rect">
            <a:avLst/>
          </a:prstGeom>
        </p:spPr>
      </p:pic>
      <p:pic>
        <p:nvPicPr>
          <p:cNvPr id="18" name="Picture 17" descr="C:\Users\user\Desktop\IMG_20170706_162027.jpg"/>
          <p:cNvPicPr/>
          <p:nvPr/>
        </p:nvPicPr>
        <p:blipFill>
          <a:blip r:embed="rId8"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4573035" y="31413374"/>
            <a:ext cx="4928872" cy="2773017"/>
          </a:xfrm>
          <a:prstGeom prst="rect">
            <a:avLst/>
          </a:prstGeom>
          <a:noFill/>
          <a:ln>
            <a:noFill/>
          </a:ln>
        </p:spPr>
      </p:pic>
      <p:pic>
        <p:nvPicPr>
          <p:cNvPr id="19" name="Picture 18" descr="C:\Users\user\Desktop\IMG_20170706_162146.jpg"/>
          <p:cNvPicPr/>
          <p:nvPr/>
        </p:nvPicPr>
        <p:blipFill>
          <a:blip r:embed="rId9"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5437131" y="34365702"/>
            <a:ext cx="3599766" cy="6398268"/>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5">
      <a:dk1>
        <a:sysClr val="windowText" lastClr="000000"/>
      </a:dk1>
      <a:lt1>
        <a:sysClr val="window" lastClr="FFFFFF"/>
      </a:lt1>
      <a:dk2>
        <a:srgbClr val="4E5B6F"/>
      </a:dk2>
      <a:lt2>
        <a:srgbClr val="FFFFFF"/>
      </a:lt2>
      <a:accent1>
        <a:srgbClr val="92D050"/>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tf00001233</Template>
  <TotalTime>138</TotalTime>
  <Words>655</Words>
  <Application>Microsoft Office PowerPoint</Application>
  <PresentationFormat>Custom</PresentationFormat>
  <Paragraphs>72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Parallax</vt:lpstr>
      <vt:lpstr>Slide 1</vt:lpstr>
    </vt:vector>
  </TitlesOfParts>
  <Company>Department of Agriculture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brendan.doggett</dc:creator>
  <cp:lastModifiedBy>brendan.doggett</cp:lastModifiedBy>
  <cp:revision>36</cp:revision>
  <dcterms:created xsi:type="dcterms:W3CDTF">2017-06-12T14:55:52Z</dcterms:created>
  <dcterms:modified xsi:type="dcterms:W3CDTF">2017-07-10T11:43:12Z</dcterms:modified>
</cp:coreProperties>
</file>